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26" r:id="rId2"/>
    <p:sldId id="265" r:id="rId3"/>
    <p:sldId id="293" r:id="rId4"/>
    <p:sldId id="294" r:id="rId5"/>
    <p:sldId id="295" r:id="rId6"/>
    <p:sldId id="296" r:id="rId7"/>
    <p:sldId id="282" r:id="rId8"/>
    <p:sldId id="299" r:id="rId9"/>
    <p:sldId id="298" r:id="rId10"/>
    <p:sldId id="297" r:id="rId11"/>
    <p:sldId id="289" r:id="rId12"/>
    <p:sldId id="283" r:id="rId13"/>
    <p:sldId id="267" r:id="rId14"/>
    <p:sldId id="268" r:id="rId15"/>
    <p:sldId id="269" r:id="rId16"/>
    <p:sldId id="270" r:id="rId17"/>
    <p:sldId id="271" r:id="rId18"/>
    <p:sldId id="272" r:id="rId19"/>
    <p:sldId id="288" r:id="rId20"/>
    <p:sldId id="290" r:id="rId21"/>
    <p:sldId id="291" r:id="rId22"/>
    <p:sldId id="300" r:id="rId23"/>
    <p:sldId id="301" r:id="rId24"/>
    <p:sldId id="302" r:id="rId25"/>
    <p:sldId id="303" r:id="rId26"/>
    <p:sldId id="304" r:id="rId27"/>
    <p:sldId id="305" r:id="rId28"/>
    <p:sldId id="306" r:id="rId29"/>
    <p:sldId id="307" r:id="rId30"/>
    <p:sldId id="308" r:id="rId31"/>
    <p:sldId id="309" r:id="rId32"/>
    <p:sldId id="310" r:id="rId33"/>
    <p:sldId id="311" r:id="rId34"/>
    <p:sldId id="312" r:id="rId35"/>
    <p:sldId id="313" r:id="rId36"/>
    <p:sldId id="314" r:id="rId37"/>
    <p:sldId id="315" r:id="rId38"/>
    <p:sldId id="316" r:id="rId39"/>
    <p:sldId id="317" r:id="rId40"/>
    <p:sldId id="318" r:id="rId41"/>
    <p:sldId id="319" r:id="rId42"/>
    <p:sldId id="320" r:id="rId43"/>
    <p:sldId id="321" r:id="rId44"/>
    <p:sldId id="322" r:id="rId45"/>
    <p:sldId id="323" r:id="rId46"/>
    <p:sldId id="324"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22" autoAdjust="0"/>
  </p:normalViewPr>
  <p:slideViewPr>
    <p:cSldViewPr>
      <p:cViewPr>
        <p:scale>
          <a:sx n="76" d="100"/>
          <a:sy n="76" d="100"/>
        </p:scale>
        <p:origin x="-1284"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9194B8-5C7D-4FCA-BA33-4B1FA041E7F2}" type="datetimeFigureOut">
              <a:rPr lang="en-US" smtClean="0"/>
              <a:pPr/>
              <a:t>10/15/2013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63EA54-56FD-41B5-B1C3-47042F289755}" type="slidenum">
              <a:rPr lang="en-US" smtClean="0"/>
              <a:pPr/>
              <a:t>‹#›</a:t>
            </a:fld>
            <a:endParaRPr lang="en-US"/>
          </a:p>
        </p:txBody>
      </p:sp>
    </p:spTree>
    <p:extLst>
      <p:ext uri="{BB962C8B-B14F-4D97-AF65-F5344CB8AC3E}">
        <p14:creationId xmlns="" xmlns:p14="http://schemas.microsoft.com/office/powerpoint/2010/main" val="2360398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C4830AA-588D-452C-9972-3C290C032A4B}" type="slidenum">
              <a:rPr lang="en-US" smtClean="0"/>
              <a:pPr>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Fractal Tree Archway, </a:t>
            </a:r>
            <a:r>
              <a:rPr lang="en-US" sz="1200" kern="1200" dirty="0" smtClean="0">
                <a:solidFill>
                  <a:schemeClr val="tx1"/>
                </a:solidFill>
                <a:latin typeface="+mn-lt"/>
                <a:ea typeface="+mn-ea"/>
                <a:cs typeface="+mn-cs"/>
              </a:rPr>
              <a:t>2010, by Paul </a:t>
            </a:r>
            <a:r>
              <a:rPr lang="en-US" sz="1200" kern="1200" dirty="0" err="1" smtClean="0">
                <a:solidFill>
                  <a:schemeClr val="tx1"/>
                </a:solidFill>
                <a:latin typeface="+mn-lt"/>
                <a:ea typeface="+mn-ea"/>
                <a:cs typeface="+mn-cs"/>
              </a:rPr>
              <a:t>Sorey</a:t>
            </a:r>
            <a:r>
              <a:rPr lang="en-US" sz="1200" i="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A4E8BB-A5F0-44C7-B70F-E5387AE16191}" type="slidenum">
              <a:rPr lang="en-US" smtClean="0"/>
              <a:pPr/>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Committee criteria for Paul </a:t>
            </a:r>
            <a:r>
              <a:rPr lang="en-US" sz="1200" b="1" kern="1200" dirty="0" err="1" smtClean="0">
                <a:solidFill>
                  <a:schemeClr val="tx1"/>
                </a:solidFill>
                <a:latin typeface="+mn-lt"/>
                <a:ea typeface="+mn-ea"/>
                <a:cs typeface="+mn-cs"/>
              </a:rPr>
              <a:t>Sorey’s</a:t>
            </a:r>
            <a:r>
              <a:rPr lang="en-US" sz="1200" b="1" kern="1200" dirty="0" smtClean="0">
                <a:solidFill>
                  <a:schemeClr val="tx1"/>
                </a:solidFill>
                <a:latin typeface="+mn-lt"/>
                <a:ea typeface="+mn-ea"/>
                <a:cs typeface="+mn-cs"/>
              </a:rPr>
              <a:t> </a:t>
            </a:r>
            <a:r>
              <a:rPr lang="en-US" sz="1200" b="1" i="1" kern="1200" dirty="0" smtClean="0">
                <a:solidFill>
                  <a:schemeClr val="tx1"/>
                </a:solidFill>
                <a:latin typeface="+mn-lt"/>
                <a:ea typeface="+mn-ea"/>
                <a:cs typeface="+mn-cs"/>
              </a:rPr>
              <a:t>Fractal Tree Archway</a:t>
            </a:r>
            <a:r>
              <a:rPr lang="en-US" sz="1200" b="1"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Addresses environment </a:t>
            </a:r>
          </a:p>
          <a:p>
            <a:r>
              <a:rPr lang="en-US" sz="1200" kern="1200" dirty="0" smtClean="0">
                <a:solidFill>
                  <a:schemeClr val="tx1"/>
                </a:solidFill>
                <a:latin typeface="+mn-lt"/>
                <a:ea typeface="+mn-ea"/>
                <a:cs typeface="+mn-cs"/>
              </a:rPr>
              <a:t>Something tall</a:t>
            </a:r>
          </a:p>
          <a:p>
            <a:r>
              <a:rPr lang="en-US" sz="1200" kern="1200" dirty="0" smtClean="0">
                <a:solidFill>
                  <a:schemeClr val="tx1"/>
                </a:solidFill>
                <a:latin typeface="+mn-lt"/>
                <a:ea typeface="+mn-ea"/>
                <a:cs typeface="+mn-cs"/>
              </a:rPr>
              <a:t>Lyricism; nice play off minimal building</a:t>
            </a:r>
          </a:p>
          <a:p>
            <a:r>
              <a:rPr lang="en-US" sz="1200" kern="1200" dirty="0" smtClean="0">
                <a:solidFill>
                  <a:schemeClr val="tx1"/>
                </a:solidFill>
                <a:latin typeface="+mn-lt"/>
                <a:ea typeface="+mn-ea"/>
                <a:cs typeface="+mn-cs"/>
              </a:rPr>
              <a:t>Community-gathering</a:t>
            </a:r>
          </a:p>
          <a:p>
            <a:r>
              <a:rPr lang="en-US" sz="1200" kern="1200" dirty="0" smtClean="0">
                <a:solidFill>
                  <a:schemeClr val="tx1"/>
                </a:solidFill>
                <a:latin typeface="+mn-lt"/>
                <a:ea typeface="+mn-ea"/>
                <a:cs typeface="+mn-cs"/>
              </a:rPr>
              <a:t>Environmental &amp; natural focus</a:t>
            </a:r>
          </a:p>
          <a:p>
            <a:r>
              <a:rPr lang="en-US" sz="1200" kern="1200" dirty="0" smtClean="0">
                <a:solidFill>
                  <a:schemeClr val="tx1"/>
                </a:solidFill>
                <a:latin typeface="+mn-lt"/>
                <a:ea typeface="+mn-ea"/>
                <a:cs typeface="+mn-cs"/>
              </a:rPr>
              <a:t>Challenging — not provocative, but intellectually engaging</a:t>
            </a:r>
          </a:p>
          <a:p>
            <a:r>
              <a:rPr lang="en-US" sz="1200" kern="1200" dirty="0" smtClean="0">
                <a:solidFill>
                  <a:schemeClr val="tx1"/>
                </a:solidFill>
                <a:latin typeface="+mn-lt"/>
                <a:ea typeface="+mn-ea"/>
                <a:cs typeface="+mn-cs"/>
              </a:rPr>
              <a:t>A signature work</a:t>
            </a:r>
          </a:p>
          <a:p>
            <a:r>
              <a:rPr lang="en-US" sz="1200" kern="1200" dirty="0" smtClean="0">
                <a:solidFill>
                  <a:schemeClr val="tx1"/>
                </a:solidFill>
                <a:latin typeface="+mn-lt"/>
                <a:ea typeface="+mn-ea"/>
                <a:cs typeface="+mn-cs"/>
              </a:rPr>
              <a:t>Nice site lines to other campus buildings</a:t>
            </a:r>
          </a:p>
          <a:p>
            <a:endParaRPr lang="en-US" dirty="0"/>
          </a:p>
        </p:txBody>
      </p:sp>
      <p:sp>
        <p:nvSpPr>
          <p:cNvPr id="4" name="Slide Number Placeholder 3"/>
          <p:cNvSpPr>
            <a:spLocks noGrp="1"/>
          </p:cNvSpPr>
          <p:nvPr>
            <p:ph type="sldNum" sz="quarter" idx="10"/>
          </p:nvPr>
        </p:nvSpPr>
        <p:spPr/>
        <p:txBody>
          <a:bodyPr/>
          <a:lstStyle/>
          <a:p>
            <a:fld id="{F2A4E8BB-A5F0-44C7-B70F-E5387AE16191}" type="slidenum">
              <a:rPr lang="en-US" smtClean="0"/>
              <a:pPr/>
              <a:t>24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Endless</a:t>
            </a:r>
            <a:r>
              <a:rPr lang="en-US" sz="1200" kern="1200" dirty="0" smtClean="0">
                <a:solidFill>
                  <a:schemeClr val="tx1"/>
                </a:solidFill>
                <a:latin typeface="+mn-lt"/>
                <a:ea typeface="+mn-ea"/>
                <a:cs typeface="+mn-cs"/>
              </a:rPr>
              <a:t>, 2009, Lead Pencil Studios</a:t>
            </a:r>
          </a:p>
          <a:p>
            <a:r>
              <a:rPr lang="en-US" sz="1200" kern="1200" dirty="0" smtClean="0">
                <a:solidFill>
                  <a:schemeClr val="tx1"/>
                </a:solidFill>
                <a:latin typeface="+mn-lt"/>
                <a:ea typeface="+mn-ea"/>
                <a:cs typeface="+mn-cs"/>
              </a:rPr>
              <a:t>(Annie Han and Daniel </a:t>
            </a:r>
            <a:r>
              <a:rPr lang="en-US" sz="1200" kern="1200" dirty="0" err="1" smtClean="0">
                <a:solidFill>
                  <a:schemeClr val="tx1"/>
                </a:solidFill>
                <a:latin typeface="+mn-lt"/>
                <a:ea typeface="+mn-ea"/>
                <a:cs typeface="+mn-cs"/>
              </a:rPr>
              <a:t>Mihalyo</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F2A4E8BB-A5F0-44C7-B70F-E5387AE16191}" type="slidenum">
              <a:rPr lang="en-US" smtClean="0"/>
              <a:pPr/>
              <a:t>44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Committee criteria for Lead Pencil Studio’s </a:t>
            </a:r>
            <a:r>
              <a:rPr lang="en-US" sz="1200" b="1" i="1" kern="1200" dirty="0" smtClean="0">
                <a:solidFill>
                  <a:schemeClr val="tx1"/>
                </a:solidFill>
                <a:latin typeface="+mn-lt"/>
                <a:ea typeface="+mn-ea"/>
                <a:cs typeface="+mn-cs"/>
              </a:rPr>
              <a:t>Endless: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Lightens/softens campus </a:t>
            </a:r>
            <a:r>
              <a:rPr lang="en-US" sz="1200" kern="1200" dirty="0" err="1" smtClean="0">
                <a:solidFill>
                  <a:schemeClr val="tx1"/>
                </a:solidFill>
                <a:latin typeface="+mn-lt"/>
                <a:ea typeface="+mn-ea"/>
                <a:cs typeface="+mn-cs"/>
              </a:rPr>
              <a:t>hardscape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Responds to the building design, experiential with space and/or interactive</a:t>
            </a:r>
          </a:p>
          <a:p>
            <a:r>
              <a:rPr lang="en-US" sz="1200" kern="1200" dirty="0" smtClean="0">
                <a:solidFill>
                  <a:schemeClr val="tx1"/>
                </a:solidFill>
                <a:latin typeface="+mn-lt"/>
                <a:ea typeface="+mn-ea"/>
                <a:cs typeface="+mn-cs"/>
              </a:rPr>
              <a:t>More than decorative, causes discourse, visual connections of concept as teaching tool, stimulates curiosity and discussion (brain think / provocative)</a:t>
            </a:r>
          </a:p>
          <a:p>
            <a:r>
              <a:rPr lang="en-US" sz="1200" kern="1200" dirty="0" smtClean="0">
                <a:solidFill>
                  <a:schemeClr val="tx1"/>
                </a:solidFill>
                <a:latin typeface="+mn-lt"/>
                <a:ea typeface="+mn-ea"/>
                <a:cs typeface="+mn-cs"/>
              </a:rPr>
              <a:t>Suggests/echoes science, multiplicity of readings /interpretations</a:t>
            </a:r>
          </a:p>
          <a:p>
            <a:endParaRPr lang="en-US" dirty="0"/>
          </a:p>
        </p:txBody>
      </p:sp>
      <p:sp>
        <p:nvSpPr>
          <p:cNvPr id="4" name="Slide Number Placeholder 3"/>
          <p:cNvSpPr>
            <a:spLocks noGrp="1"/>
          </p:cNvSpPr>
          <p:nvPr>
            <p:ph type="sldNum" sz="quarter" idx="10"/>
          </p:nvPr>
        </p:nvSpPr>
        <p:spPr/>
        <p:txBody>
          <a:bodyPr/>
          <a:lstStyle/>
          <a:p>
            <a:fld id="{F2A4E8BB-A5F0-44C7-B70F-E5387AE16191}" type="slidenum">
              <a:rPr lang="en-US" smtClean="0"/>
              <a:pPr/>
              <a:t>46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478858-E2C5-49D1-B446-AA3965853007}" type="datetimeFigureOut">
              <a:rPr lang="en-US" smtClean="0"/>
              <a:pPr/>
              <a:t>10/15/2013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9E073-DE85-422F-AC10-1E9A93D4D63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478858-E2C5-49D1-B446-AA3965853007}" type="datetimeFigureOut">
              <a:rPr lang="en-US" smtClean="0"/>
              <a:pPr/>
              <a:t>10/15/2013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9E073-DE85-422F-AC10-1E9A93D4D63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478858-E2C5-49D1-B446-AA3965853007}" type="datetimeFigureOut">
              <a:rPr lang="en-US" smtClean="0"/>
              <a:pPr/>
              <a:t>10/15/2013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9E073-DE85-422F-AC10-1E9A93D4D63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478858-E2C5-49D1-B446-AA3965853007}" type="datetimeFigureOut">
              <a:rPr lang="en-US" smtClean="0"/>
              <a:pPr/>
              <a:t>10/15/2013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9E073-DE85-422F-AC10-1E9A93D4D6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478858-E2C5-49D1-B446-AA3965853007}" type="datetimeFigureOut">
              <a:rPr lang="en-US" smtClean="0"/>
              <a:pPr/>
              <a:t>10/15/2013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9E073-DE85-422F-AC10-1E9A93D4D63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478858-E2C5-49D1-B446-AA3965853007}" type="datetimeFigureOut">
              <a:rPr lang="en-US" smtClean="0"/>
              <a:pPr/>
              <a:t>10/15/2013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39E073-DE85-422F-AC10-1E9A93D4D63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478858-E2C5-49D1-B446-AA3965853007}" type="datetimeFigureOut">
              <a:rPr lang="en-US" smtClean="0"/>
              <a:pPr/>
              <a:t>10/15/2013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39E073-DE85-422F-AC10-1E9A93D4D63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478858-E2C5-49D1-B446-AA3965853007}" type="datetimeFigureOut">
              <a:rPr lang="en-US" smtClean="0"/>
              <a:pPr/>
              <a:t>10/15/2013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39E073-DE85-422F-AC10-1E9A93D4D63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478858-E2C5-49D1-B446-AA3965853007}" type="datetimeFigureOut">
              <a:rPr lang="en-US" smtClean="0"/>
              <a:pPr/>
              <a:t>10/15/2013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39E073-DE85-422F-AC10-1E9A93D4D63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478858-E2C5-49D1-B446-AA3965853007}" type="datetimeFigureOut">
              <a:rPr lang="en-US" smtClean="0"/>
              <a:pPr/>
              <a:t>10/15/2013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39E073-DE85-422F-AC10-1E9A93D4D63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478858-E2C5-49D1-B446-AA3965853007}" type="datetimeFigureOut">
              <a:rPr lang="en-US" smtClean="0"/>
              <a:pPr/>
              <a:t>10/15/2013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39E073-DE85-422F-AC10-1E9A93D4D63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78858-E2C5-49D1-B446-AA3965853007}" type="datetimeFigureOut">
              <a:rPr lang="en-US" smtClean="0"/>
              <a:pPr/>
              <a:t>10/15/2013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9E073-DE85-422F-AC10-1E9A93D4D63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09600" y="4800600"/>
            <a:ext cx="7848600" cy="1446550"/>
          </a:xfrm>
          <a:prstGeom prst="rect">
            <a:avLst/>
          </a:prstGeom>
          <a:noFill/>
        </p:spPr>
        <p:txBody>
          <a:bodyPr>
            <a:spAutoFit/>
          </a:bodyPr>
          <a:lstStyle/>
          <a:p>
            <a:pPr algn="ctr"/>
            <a:r>
              <a:rPr lang="en-US" sz="2400" b="1" dirty="0" smtClean="0">
                <a:latin typeface="Century Gothic" pitchFamily="34" charset="0"/>
              </a:rPr>
              <a:t>CREATING PUBLIC ART: </a:t>
            </a:r>
          </a:p>
          <a:p>
            <a:pPr algn="ctr"/>
            <a:r>
              <a:rPr lang="en-US" sz="2400" b="1" dirty="0" smtClean="0">
                <a:latin typeface="Century Gothic" pitchFamily="34" charset="0"/>
              </a:rPr>
              <a:t>THE PROCESS BEHIND THE PRODUCT</a:t>
            </a:r>
            <a:endParaRPr lang="en-US" sz="2400" dirty="0" smtClean="0">
              <a:latin typeface="Century Gothic" pitchFamily="34" charset="0"/>
            </a:endParaRPr>
          </a:p>
          <a:p>
            <a:pPr algn="ctr" fontAlgn="auto">
              <a:spcBef>
                <a:spcPts val="0"/>
              </a:spcBef>
              <a:spcAft>
                <a:spcPts val="0"/>
              </a:spcAft>
              <a:defRPr/>
            </a:pPr>
            <a:endParaRPr lang="en-US" sz="2000" dirty="0">
              <a:solidFill>
                <a:schemeClr val="bg1">
                  <a:lumMod val="50000"/>
                </a:schemeClr>
              </a:solidFill>
              <a:latin typeface="Century Gothic" pitchFamily="34" charset="0"/>
              <a:cs typeface="Arial" pitchFamily="34" charset="0"/>
            </a:endParaRPr>
          </a:p>
          <a:p>
            <a:pPr algn="ctr" fontAlgn="auto">
              <a:spcBef>
                <a:spcPts val="0"/>
              </a:spcBef>
              <a:spcAft>
                <a:spcPts val="0"/>
              </a:spcAft>
              <a:defRPr/>
            </a:pPr>
            <a:r>
              <a:rPr lang="en-US" sz="2000" b="1" i="1" dirty="0" smtClean="0">
                <a:solidFill>
                  <a:schemeClr val="bg1">
                    <a:lumMod val="50000"/>
                  </a:schemeClr>
                </a:solidFill>
                <a:latin typeface="Century Gothic" pitchFamily="34" charset="0"/>
                <a:cs typeface="Arial" pitchFamily="34" charset="0"/>
              </a:rPr>
              <a:t>Fractal Tree Archway</a:t>
            </a:r>
            <a:r>
              <a:rPr lang="en-US" sz="2000" b="1" dirty="0" smtClean="0">
                <a:solidFill>
                  <a:schemeClr val="bg1">
                    <a:lumMod val="50000"/>
                  </a:schemeClr>
                </a:solidFill>
                <a:latin typeface="Century Gothic" pitchFamily="34" charset="0"/>
                <a:cs typeface="Arial" pitchFamily="34" charset="0"/>
              </a:rPr>
              <a:t> and </a:t>
            </a:r>
            <a:r>
              <a:rPr lang="en-US" sz="2000" b="1" i="1" dirty="0" smtClean="0">
                <a:solidFill>
                  <a:schemeClr val="bg1">
                    <a:lumMod val="50000"/>
                  </a:schemeClr>
                </a:solidFill>
                <a:latin typeface="Century Gothic" pitchFamily="34" charset="0"/>
                <a:cs typeface="Arial" pitchFamily="34" charset="0"/>
              </a:rPr>
              <a:t>Endless</a:t>
            </a:r>
            <a:endParaRPr lang="en-US" sz="2000" b="1" i="1" dirty="0">
              <a:solidFill>
                <a:schemeClr val="bg1">
                  <a:lumMod val="50000"/>
                </a:schemeClr>
              </a:solidFill>
              <a:latin typeface="Century Gothic" pitchFamily="34" charset="0"/>
              <a:cs typeface="Arial" pitchFamily="34" charset="0"/>
            </a:endParaRPr>
          </a:p>
        </p:txBody>
      </p:sp>
      <p:pic>
        <p:nvPicPr>
          <p:cNvPr id="2051" name="Picture 6" descr="ArtsWA-Logo-Med.jpg"/>
          <p:cNvPicPr>
            <a:picLocks noChangeAspect="1"/>
          </p:cNvPicPr>
          <p:nvPr/>
        </p:nvPicPr>
        <p:blipFill>
          <a:blip r:embed="rId3" cstate="print"/>
          <a:stretch>
            <a:fillRect/>
          </a:stretch>
        </p:blipFill>
        <p:spPr bwMode="auto">
          <a:xfrm>
            <a:off x="2413000" y="533400"/>
            <a:ext cx="4165600" cy="416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totype detail2_small.jpg"/>
          <p:cNvPicPr>
            <a:picLocks noChangeAspect="1"/>
          </p:cNvPicPr>
          <p:nvPr/>
        </p:nvPicPr>
        <p:blipFill>
          <a:blip r:embed="rId2" cstate="print"/>
          <a:stretch>
            <a:fillRect/>
          </a:stretch>
        </p:blipFill>
        <p:spPr>
          <a:xfrm>
            <a:off x="457200" y="685800"/>
            <a:ext cx="8229600" cy="5486400"/>
          </a:xfrm>
          <a:prstGeom prst="rect">
            <a:avLst/>
          </a:prstGeom>
        </p:spPr>
      </p:pic>
      <p:sp>
        <p:nvSpPr>
          <p:cNvPr id="5" name="TextBox 4"/>
          <p:cNvSpPr txBox="1"/>
          <p:nvPr/>
        </p:nvSpPr>
        <p:spPr>
          <a:xfrm>
            <a:off x="1752600" y="63246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ARTIST’S PROTOTYPE</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l="1921" t="6236" r="7319" b="5614"/>
          <a:stretch>
            <a:fillRect/>
          </a:stretch>
        </p:blipFill>
        <p:spPr bwMode="auto">
          <a:xfrm rot="16200000">
            <a:off x="1849582" y="-20782"/>
            <a:ext cx="5486400" cy="6899563"/>
          </a:xfrm>
          <a:prstGeom prst="rect">
            <a:avLst/>
          </a:prstGeom>
          <a:noFill/>
          <a:ln w="9525">
            <a:noFill/>
            <a:miter lim="800000"/>
            <a:headEnd/>
            <a:tailEnd/>
          </a:ln>
          <a:effectLst/>
        </p:spPr>
      </p:pic>
      <p:sp>
        <p:nvSpPr>
          <p:cNvPr id="4" name="TextBox 3"/>
          <p:cNvSpPr txBox="1"/>
          <p:nvPr/>
        </p:nvSpPr>
        <p:spPr>
          <a:xfrm>
            <a:off x="1752600" y="63246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SCULPTURE </a:t>
            </a:r>
            <a:r>
              <a:rPr lang="en-US" b="1" dirty="0" smtClean="0">
                <a:solidFill>
                  <a:schemeClr val="bg1">
                    <a:lumMod val="50000"/>
                  </a:schemeClr>
                </a:solidFill>
                <a:latin typeface="Century Gothic" pitchFamily="34" charset="0"/>
              </a:rPr>
              <a:t>RENDERING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t="1313" b="5363"/>
          <a:stretch>
            <a:fillRect/>
          </a:stretch>
        </p:blipFill>
        <p:spPr bwMode="auto">
          <a:xfrm rot="16200000">
            <a:off x="1866900" y="114301"/>
            <a:ext cx="5486400" cy="6629398"/>
          </a:xfrm>
          <a:prstGeom prst="rect">
            <a:avLst/>
          </a:prstGeom>
          <a:noFill/>
          <a:ln w="9525">
            <a:noFill/>
            <a:miter lim="800000"/>
            <a:headEnd/>
            <a:tailEnd/>
          </a:ln>
          <a:effectLst/>
        </p:spPr>
      </p:pic>
      <p:sp>
        <p:nvSpPr>
          <p:cNvPr id="6" name="TextBox 5"/>
          <p:cNvSpPr txBox="1"/>
          <p:nvPr/>
        </p:nvSpPr>
        <p:spPr>
          <a:xfrm>
            <a:off x="1752600" y="63246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LIGHTING PLAN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t="5967" r="14758" b="1900"/>
          <a:stretch>
            <a:fillRect/>
          </a:stretch>
        </p:blipFill>
        <p:spPr bwMode="auto">
          <a:xfrm rot="16200000">
            <a:off x="1781596" y="-409996"/>
            <a:ext cx="5486400" cy="7677990"/>
          </a:xfrm>
          <a:prstGeom prst="rect">
            <a:avLst/>
          </a:prstGeom>
          <a:noFill/>
          <a:ln w="9525">
            <a:noFill/>
            <a:miter lim="800000"/>
            <a:headEnd/>
            <a:tailEnd/>
          </a:ln>
          <a:effectLst/>
        </p:spPr>
      </p:pic>
      <p:sp>
        <p:nvSpPr>
          <p:cNvPr id="5" name="TextBox 4"/>
          <p:cNvSpPr txBox="1"/>
          <p:nvPr/>
        </p:nvSpPr>
        <p:spPr>
          <a:xfrm>
            <a:off x="1752600" y="63246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LIGHTING PLAN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l="1308" t="1010" r="4526" b="3030"/>
          <a:stretch>
            <a:fillRect/>
          </a:stretch>
        </p:blipFill>
        <p:spPr bwMode="auto">
          <a:xfrm rot="16200000">
            <a:off x="1866899" y="-190501"/>
            <a:ext cx="5486400" cy="7239000"/>
          </a:xfrm>
          <a:prstGeom prst="rect">
            <a:avLst/>
          </a:prstGeom>
          <a:noFill/>
          <a:ln w="9525">
            <a:noFill/>
            <a:miter lim="800000"/>
            <a:headEnd/>
            <a:tailEnd/>
          </a:ln>
          <a:effectLst/>
        </p:spPr>
      </p:pic>
      <p:sp>
        <p:nvSpPr>
          <p:cNvPr id="5" name="TextBox 4"/>
          <p:cNvSpPr txBox="1"/>
          <p:nvPr/>
        </p:nvSpPr>
        <p:spPr>
          <a:xfrm>
            <a:off x="1752600" y="63246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LIGHTING &amp; LAYOUT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t="3030" b="1501"/>
          <a:stretch>
            <a:fillRect/>
          </a:stretch>
        </p:blipFill>
        <p:spPr bwMode="auto">
          <a:xfrm rot="16200000">
            <a:off x="1823357" y="-38100"/>
            <a:ext cx="5486400" cy="6781801"/>
          </a:xfrm>
          <a:prstGeom prst="rect">
            <a:avLst/>
          </a:prstGeom>
          <a:noFill/>
          <a:ln w="9525">
            <a:noFill/>
            <a:miter lim="800000"/>
            <a:headEnd/>
            <a:tailEnd/>
          </a:ln>
          <a:effectLst/>
        </p:spPr>
      </p:pic>
      <p:sp>
        <p:nvSpPr>
          <p:cNvPr id="5" name="TextBox 4"/>
          <p:cNvSpPr txBox="1"/>
          <p:nvPr/>
        </p:nvSpPr>
        <p:spPr>
          <a:xfrm>
            <a:off x="914400" y="6324600"/>
            <a:ext cx="74676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 DRAWINGS FOR STRUCTURAL ENGINEERING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t="4040" b="2020"/>
          <a:stretch>
            <a:fillRect/>
          </a:stretch>
        </p:blipFill>
        <p:spPr bwMode="auto">
          <a:xfrm rot="16200000">
            <a:off x="1845017" y="16217"/>
            <a:ext cx="5486400" cy="6673164"/>
          </a:xfrm>
          <a:prstGeom prst="rect">
            <a:avLst/>
          </a:prstGeom>
          <a:noFill/>
          <a:ln w="9525">
            <a:noFill/>
            <a:miter lim="800000"/>
            <a:headEnd/>
            <a:tailEnd/>
          </a:ln>
          <a:effectLst/>
        </p:spPr>
      </p:pic>
      <p:sp>
        <p:nvSpPr>
          <p:cNvPr id="5" name="TextBox 4"/>
          <p:cNvSpPr txBox="1"/>
          <p:nvPr/>
        </p:nvSpPr>
        <p:spPr>
          <a:xfrm>
            <a:off x="914400" y="6324600"/>
            <a:ext cx="74676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 DRAWINGS FOR STRUCTURAL ENGINEERING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t="4040" b="2020"/>
          <a:stretch>
            <a:fillRect/>
          </a:stretch>
        </p:blipFill>
        <p:spPr bwMode="auto">
          <a:xfrm rot="16200000">
            <a:off x="1845018" y="16218"/>
            <a:ext cx="5486400" cy="6673162"/>
          </a:xfrm>
          <a:prstGeom prst="rect">
            <a:avLst/>
          </a:prstGeom>
          <a:noFill/>
          <a:ln w="9525">
            <a:noFill/>
            <a:miter lim="800000"/>
            <a:headEnd/>
            <a:tailEnd/>
          </a:ln>
          <a:effectLst/>
        </p:spPr>
      </p:pic>
      <p:sp>
        <p:nvSpPr>
          <p:cNvPr id="5" name="TextBox 4"/>
          <p:cNvSpPr txBox="1"/>
          <p:nvPr/>
        </p:nvSpPr>
        <p:spPr>
          <a:xfrm>
            <a:off x="914400" y="6324600"/>
            <a:ext cx="74676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 DRAWINGS FOR STRUCTURAL ENGINEERING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t="4040" b="2020"/>
          <a:stretch>
            <a:fillRect/>
          </a:stretch>
        </p:blipFill>
        <p:spPr bwMode="auto">
          <a:xfrm rot="16200000">
            <a:off x="1845018" y="16218"/>
            <a:ext cx="5486400" cy="6673162"/>
          </a:xfrm>
          <a:prstGeom prst="rect">
            <a:avLst/>
          </a:prstGeom>
          <a:noFill/>
          <a:ln w="9525">
            <a:noFill/>
            <a:miter lim="800000"/>
            <a:headEnd/>
            <a:tailEnd/>
          </a:ln>
          <a:effectLst/>
        </p:spPr>
      </p:pic>
      <p:sp>
        <p:nvSpPr>
          <p:cNvPr id="5" name="TextBox 4"/>
          <p:cNvSpPr txBox="1"/>
          <p:nvPr/>
        </p:nvSpPr>
        <p:spPr>
          <a:xfrm>
            <a:off x="914400" y="6324600"/>
            <a:ext cx="74676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 DRAWINGS FOR STRUCTURAL ENGINEERING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t="4040" b="2020"/>
          <a:stretch>
            <a:fillRect/>
          </a:stretch>
        </p:blipFill>
        <p:spPr bwMode="auto">
          <a:xfrm rot="16200000">
            <a:off x="1845019" y="16219"/>
            <a:ext cx="5486400" cy="6673160"/>
          </a:xfrm>
          <a:prstGeom prst="rect">
            <a:avLst/>
          </a:prstGeom>
          <a:noFill/>
          <a:ln w="9525">
            <a:noFill/>
            <a:miter lim="800000"/>
            <a:headEnd/>
            <a:tailEnd/>
          </a:ln>
          <a:effectLst/>
        </p:spPr>
      </p:pic>
      <p:sp>
        <p:nvSpPr>
          <p:cNvPr id="5" name="TextBox 4"/>
          <p:cNvSpPr txBox="1"/>
          <p:nvPr/>
        </p:nvSpPr>
        <p:spPr>
          <a:xfrm>
            <a:off x="914400" y="6324600"/>
            <a:ext cx="74676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 DRAWINGS FOR STRUCTURAL ENGINEERING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i="1" dirty="0" smtClean="0">
                <a:latin typeface="Century Gothic" pitchFamily="34" charset="0"/>
              </a:rPr>
              <a:t>Fractal Tree Archway</a:t>
            </a:r>
            <a:endParaRPr lang="en-US" b="1" i="1" dirty="0">
              <a:latin typeface="Century Gothic" pitchFamily="34" charset="0"/>
            </a:endParaRPr>
          </a:p>
        </p:txBody>
      </p:sp>
      <p:sp>
        <p:nvSpPr>
          <p:cNvPr id="3" name="Subtitle 2"/>
          <p:cNvSpPr>
            <a:spLocks noGrp="1"/>
          </p:cNvSpPr>
          <p:nvPr>
            <p:ph type="subTitle" idx="1"/>
          </p:nvPr>
        </p:nvSpPr>
        <p:spPr/>
        <p:txBody>
          <a:bodyPr/>
          <a:lstStyle/>
          <a:p>
            <a:r>
              <a:rPr lang="en-US" b="1" dirty="0" smtClean="0">
                <a:solidFill>
                  <a:schemeClr val="bg1">
                    <a:lumMod val="50000"/>
                  </a:schemeClr>
                </a:solidFill>
                <a:latin typeface="Century Gothic" pitchFamily="34" charset="0"/>
              </a:rPr>
              <a:t>Paul </a:t>
            </a:r>
            <a:r>
              <a:rPr lang="en-US" b="1" dirty="0" err="1" smtClean="0">
                <a:solidFill>
                  <a:schemeClr val="bg1">
                    <a:lumMod val="50000"/>
                  </a:schemeClr>
                </a:solidFill>
                <a:latin typeface="Century Gothic" pitchFamily="34" charset="0"/>
              </a:rPr>
              <a:t>Sorey</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t="4040" b="2020"/>
          <a:stretch>
            <a:fillRect/>
          </a:stretch>
        </p:blipFill>
        <p:spPr bwMode="auto">
          <a:xfrm rot="16200000">
            <a:off x="1845019" y="16219"/>
            <a:ext cx="5486400" cy="6673160"/>
          </a:xfrm>
          <a:prstGeom prst="rect">
            <a:avLst/>
          </a:prstGeom>
          <a:noFill/>
          <a:ln w="9525">
            <a:noFill/>
            <a:miter lim="800000"/>
            <a:headEnd/>
            <a:tailEnd/>
          </a:ln>
          <a:effectLst/>
        </p:spPr>
      </p:pic>
      <p:sp>
        <p:nvSpPr>
          <p:cNvPr id="5" name="TextBox 4"/>
          <p:cNvSpPr txBox="1"/>
          <p:nvPr/>
        </p:nvSpPr>
        <p:spPr>
          <a:xfrm>
            <a:off x="914400" y="6324600"/>
            <a:ext cx="74676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 DRAWINGS FOR STRUCTURAL ENGINEERING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t="2020" b="3030"/>
          <a:stretch>
            <a:fillRect/>
          </a:stretch>
        </p:blipFill>
        <p:spPr bwMode="auto">
          <a:xfrm rot="16200000">
            <a:off x="1703407" y="-179406"/>
            <a:ext cx="5486400" cy="6759613"/>
          </a:xfrm>
          <a:prstGeom prst="rect">
            <a:avLst/>
          </a:prstGeom>
          <a:noFill/>
          <a:ln w="9525">
            <a:noFill/>
            <a:miter lim="800000"/>
            <a:headEnd/>
            <a:tailEnd/>
          </a:ln>
          <a:effectLst/>
        </p:spPr>
      </p:pic>
      <p:sp>
        <p:nvSpPr>
          <p:cNvPr id="3" name="TextBox 2"/>
          <p:cNvSpPr txBox="1"/>
          <p:nvPr/>
        </p:nvSpPr>
        <p:spPr>
          <a:xfrm>
            <a:off x="1600200" y="6019800"/>
            <a:ext cx="6172200" cy="261610"/>
          </a:xfrm>
          <a:prstGeom prst="rect">
            <a:avLst/>
          </a:prstGeom>
          <a:noFill/>
        </p:spPr>
        <p:txBody>
          <a:bodyPr wrap="square" rtlCol="0">
            <a:spAutoFit/>
          </a:bodyPr>
          <a:lstStyle/>
          <a:p>
            <a:pPr algn="r"/>
            <a:r>
              <a:rPr lang="en-US" sz="1100" b="1" dirty="0" smtClean="0">
                <a:solidFill>
                  <a:schemeClr val="bg1">
                    <a:lumMod val="50000"/>
                  </a:schemeClr>
                </a:solidFill>
                <a:latin typeface="Century Gothic" pitchFamily="34" charset="0"/>
              </a:rPr>
              <a:t> STRESS CALCULATIONS</a:t>
            </a:r>
            <a:r>
              <a:rPr lang="en-US" sz="1100" dirty="0" smtClean="0">
                <a:solidFill>
                  <a:schemeClr val="bg1">
                    <a:lumMod val="50000"/>
                  </a:schemeClr>
                </a:solidFill>
                <a:latin typeface="Century Gothic" pitchFamily="34" charset="0"/>
              </a:rPr>
              <a:t>: COLORS INDICATE DIFFERENT AMOUNTS OF STRESS FROM WEIGHT </a:t>
            </a:r>
            <a:endParaRPr lang="en-US" sz="1100" dirty="0">
              <a:solidFill>
                <a:schemeClr val="bg1">
                  <a:lumMod val="50000"/>
                </a:schemeClr>
              </a:solidFill>
              <a:latin typeface="Century Gothic" pitchFamily="34" charset="0"/>
            </a:endParaRPr>
          </a:p>
        </p:txBody>
      </p:sp>
      <p:sp>
        <p:nvSpPr>
          <p:cNvPr id="4" name="TextBox 3"/>
          <p:cNvSpPr txBox="1"/>
          <p:nvPr/>
        </p:nvSpPr>
        <p:spPr>
          <a:xfrm>
            <a:off x="914400" y="6324600"/>
            <a:ext cx="74676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 DRAWINGS FOR STRUCTURAL ENGINEERING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Owner\My Documents\My Pictures\HSWSACAIEE\WSACAIPPAIEProject2011 146.tif"/>
          <p:cNvPicPr/>
          <p:nvPr/>
        </p:nvPicPr>
        <p:blipFill>
          <a:blip r:embed="rId3" cstate="prin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 xmlns:p14="http://schemas.microsoft.com/office/powerpoint/2010/main" val="8207882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Owner\My Documents\My Pictures\HSWSACAIEE\WSACAIPPAIEProject2011 134.tif"/>
          <p:cNvPicPr/>
          <p:nvPr/>
        </p:nvPicPr>
        <p:blipFill>
          <a:blip r:embed="rId2" cstate="print"/>
          <a:stretch>
            <a:fillRect/>
          </a:stretch>
        </p:blipFill>
        <p:spPr bwMode="auto">
          <a:xfrm>
            <a:off x="-381000" y="-76200"/>
            <a:ext cx="9906000" cy="7162800"/>
          </a:xfrm>
          <a:prstGeom prst="rect">
            <a:avLst/>
          </a:prstGeom>
          <a:noFill/>
          <a:ln w="9525">
            <a:noFill/>
            <a:miter lim="800000"/>
            <a:headEnd/>
            <a:tailEnd/>
          </a:ln>
        </p:spPr>
      </p:pic>
    </p:spTree>
    <p:extLst>
      <p:ext uri="{BB962C8B-B14F-4D97-AF65-F5344CB8AC3E}">
        <p14:creationId xmlns="" xmlns:p14="http://schemas.microsoft.com/office/powerpoint/2010/main" val="2484934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Owner\My Documents\My Pictures\WSACAIPPAIEProject2011 135.tif"/>
          <p:cNvPicPr/>
          <p:nvPr/>
        </p:nvPicPr>
        <p:blipFill>
          <a:blip r:embed="rId3" cstate="print"/>
          <a:stretch>
            <a:fillRect/>
          </a:stretch>
        </p:blipFill>
        <p:spPr bwMode="auto">
          <a:xfrm>
            <a:off x="0" y="0"/>
            <a:ext cx="9372600" cy="7162800"/>
          </a:xfrm>
          <a:prstGeom prst="rect">
            <a:avLst/>
          </a:prstGeom>
          <a:noFill/>
          <a:ln w="9525">
            <a:noFill/>
            <a:miter lim="800000"/>
            <a:headEnd/>
            <a:tailEnd/>
          </a:ln>
        </p:spPr>
      </p:pic>
    </p:spTree>
    <p:extLst>
      <p:ext uri="{BB962C8B-B14F-4D97-AF65-F5344CB8AC3E}">
        <p14:creationId xmlns="" xmlns:p14="http://schemas.microsoft.com/office/powerpoint/2010/main" val="26078293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i="1" dirty="0" smtClean="0">
                <a:latin typeface="Century Gothic" pitchFamily="34" charset="0"/>
              </a:rPr>
              <a:t>Endless</a:t>
            </a:r>
            <a:endParaRPr lang="en-US" b="1" i="1" dirty="0">
              <a:latin typeface="Century Gothic" pitchFamily="34" charset="0"/>
            </a:endParaRPr>
          </a:p>
        </p:txBody>
      </p:sp>
      <p:sp>
        <p:nvSpPr>
          <p:cNvPr id="3" name="Subtitle 2"/>
          <p:cNvSpPr>
            <a:spLocks noGrp="1"/>
          </p:cNvSpPr>
          <p:nvPr>
            <p:ph type="subTitle" idx="1"/>
          </p:nvPr>
        </p:nvSpPr>
        <p:spPr/>
        <p:txBody>
          <a:bodyPr/>
          <a:lstStyle/>
          <a:p>
            <a:r>
              <a:rPr lang="en-US" b="1" dirty="0" smtClean="0">
                <a:latin typeface="Century Gothic" pitchFamily="34" charset="0"/>
              </a:rPr>
              <a:t>Lead Pencil Studio</a:t>
            </a:r>
            <a:endParaRPr lang="en-US" b="1" dirty="0">
              <a:latin typeface="Century Gothic" pitchFamily="34" charset="0"/>
            </a:endParaRPr>
          </a:p>
        </p:txBody>
      </p:sp>
    </p:spTree>
    <p:extLst>
      <p:ext uri="{BB962C8B-B14F-4D97-AF65-F5344CB8AC3E}">
        <p14:creationId xmlns="" xmlns:p14="http://schemas.microsoft.com/office/powerpoint/2010/main" val="4142130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381000" y="685800"/>
            <a:ext cx="8458200" cy="49859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BCC Proposal description                                                                               </a:t>
            </a:r>
            <a:endParaRPr kumimoji="0" lang="en-US" sz="2400" b="0" i="0" u="none" strike="noStrike" cap="none" normalizeH="0" baseline="0" dirty="0" smtClean="0">
              <a:ln>
                <a:noFill/>
              </a:ln>
              <a:solidFill>
                <a:schemeClr val="tx1"/>
              </a:solidFill>
              <a:effectLst/>
              <a:latin typeface="Century Gothic"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1"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Endless</a:t>
            </a:r>
            <a:r>
              <a:rPr kumimoji="0" lang="en-US" sz="2400" b="1"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 by Annie Han &amp; Daniel </a:t>
            </a:r>
            <a:r>
              <a:rPr kumimoji="0" lang="en-US" sz="2400" b="1" i="0" u="none" strike="noStrike" cap="none" normalizeH="0" baseline="0" dirty="0" err="1" smtClean="0">
                <a:ln>
                  <a:noFill/>
                </a:ln>
                <a:solidFill>
                  <a:schemeClr val="tx1"/>
                </a:solidFill>
                <a:effectLst/>
                <a:latin typeface="Century Gothic" pitchFamily="34" charset="0"/>
                <a:ea typeface="Calibri" pitchFamily="34" charset="0"/>
                <a:cs typeface="Times New Roman" pitchFamily="18" charset="0"/>
              </a:rPr>
              <a:t>Mihalyo</a:t>
            </a:r>
            <a:r>
              <a:rPr kumimoji="0" lang="en-US" sz="2400" b="1"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 </a:t>
            </a:r>
            <a:endParaRPr kumimoji="0" lang="en-US" sz="2400" b="0" i="0" u="none" strike="noStrike" cap="none" normalizeH="0" baseline="0" dirty="0" smtClean="0">
              <a:ln>
                <a:noFill/>
              </a:ln>
              <a:solidFill>
                <a:schemeClr val="tx1"/>
              </a:solidFill>
              <a:effectLst/>
              <a:latin typeface="Century Gothic"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Concept:</a:t>
            </a:r>
            <a:endParaRPr kumimoji="0" lang="en-US" sz="1600" b="0" i="0" u="none" strike="noStrike" cap="none" normalizeH="0" baseline="0" dirty="0" smtClean="0">
              <a:ln>
                <a:noFill/>
              </a:ln>
              <a:solidFill>
                <a:schemeClr val="tx1"/>
              </a:solidFill>
              <a:effectLst/>
              <a:latin typeface="Century Gothic"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Endless</a:t>
            </a:r>
            <a:r>
              <a:rPr kumimoji="0" lang="en-US" sz="16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 is an expression of the infinite possibility in the combinative nature of knowledge</a:t>
            </a:r>
            <a:r>
              <a:rPr kumimoji="0" lang="en-US" sz="16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  </a:t>
            </a:r>
            <a:r>
              <a:rPr kumimoji="0" lang="en-US" sz="16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Individual discoveries that might seem inconsequential or would suggest a dead end can be recombined to form a larger coherence within the constant state of </a:t>
            </a:r>
            <a:r>
              <a:rPr kumimoji="0" lang="en-US" sz="16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research-driven </a:t>
            </a:r>
            <a:r>
              <a:rPr kumimoji="0" lang="en-US" sz="16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metamorphosis. At any given </a:t>
            </a:r>
            <a:r>
              <a:rPr kumimoji="0" lang="en-US" sz="16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moment, </a:t>
            </a:r>
            <a:r>
              <a:rPr kumimoji="0" lang="en-US" sz="16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the world of science can be understood as a unified and accelerating progression that feeds our endless search for solutions to ever more complex problems. </a:t>
            </a:r>
            <a:endParaRPr kumimoji="0" lang="en-US" sz="1600" b="0" i="0" u="none" strike="noStrike" cap="none" normalizeH="0" baseline="0" dirty="0" smtClean="0">
              <a:ln>
                <a:noFill/>
              </a:ln>
              <a:solidFill>
                <a:schemeClr val="tx1"/>
              </a:solidFill>
              <a:effectLst/>
              <a:latin typeface="Century Gothic"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The grid of columns suggests a rational portion of the new, existing and future structures within the campus environment where expansion is inevitable. It also expresses the organized framework within the science </a:t>
            </a:r>
            <a:r>
              <a:rPr kumimoji="0" lang="en-US" sz="16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research, </a:t>
            </a:r>
            <a:r>
              <a:rPr kumimoji="0" lang="en-US" sz="16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where efficiency and accuracy are the foundation. Within that framework is mysterious form expressed as a stair </a:t>
            </a:r>
            <a:r>
              <a:rPr kumimoji="0" lang="en-US" sz="16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that </a:t>
            </a:r>
            <a:r>
              <a:rPr kumimoji="0" lang="en-US" sz="16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seems to be simultaneously growing and disappearing. Depending on the position of the viewer, the staircase can be seen as either solid or void, referencing the endless shifts in perception and the importance of contradictory inquiry. </a:t>
            </a:r>
            <a:endParaRPr kumimoji="0" lang="en-US" sz="1600" b="0" i="0" u="none" strike="noStrike" cap="none" normalizeH="0" baseline="0" dirty="0" smtClean="0">
              <a:ln>
                <a:noFill/>
              </a:ln>
              <a:solidFill>
                <a:schemeClr val="tx1"/>
              </a:solidFill>
              <a:effectLst/>
              <a:latin typeface="Century Gothic" pitchFamily="34" charset="0"/>
            </a:endParaRPr>
          </a:p>
        </p:txBody>
      </p:sp>
      <p:sp>
        <p:nvSpPr>
          <p:cNvPr id="4" name="TextBox 3"/>
          <p:cNvSpPr txBox="1"/>
          <p:nvPr/>
        </p:nvSpPr>
        <p:spPr>
          <a:xfrm>
            <a:off x="1600200" y="61722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ARTWORK CONCEPT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extLst>
      <p:ext uri="{BB962C8B-B14F-4D97-AF65-F5344CB8AC3E}">
        <p14:creationId xmlns="" xmlns:p14="http://schemas.microsoft.com/office/powerpoint/2010/main" val="2257606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610600" cy="5755422"/>
          </a:xfrm>
          <a:prstGeom prst="rect">
            <a:avLst/>
          </a:prstGeom>
        </p:spPr>
        <p:txBody>
          <a:bodyPr wrap="square">
            <a:spAutoFit/>
          </a:bodyPr>
          <a:lstStyle/>
          <a:p>
            <a:pPr lvl="0" eaLnBrk="0" fontAlgn="base" hangingPunct="0">
              <a:spcBef>
                <a:spcPct val="0"/>
              </a:spcBef>
              <a:spcAft>
                <a:spcPct val="0"/>
              </a:spcAft>
            </a:pPr>
            <a:r>
              <a:rPr lang="en-US" sz="1600" b="1" dirty="0" smtClean="0">
                <a:latin typeface="Century Gothic" pitchFamily="34" charset="0"/>
                <a:ea typeface="Calibri" pitchFamily="34" charset="0"/>
                <a:cs typeface="Times New Roman" pitchFamily="18" charset="0"/>
              </a:rPr>
              <a:t>Dimension: </a:t>
            </a:r>
            <a:endParaRPr lang="en-US" sz="1600" dirty="0" smtClean="0">
              <a:latin typeface="Century Gothic" pitchFamily="34" charset="0"/>
            </a:endParaRPr>
          </a:p>
          <a:p>
            <a:pPr lvl="0" eaLnBrk="0" fontAlgn="base" hangingPunct="0">
              <a:spcBef>
                <a:spcPct val="0"/>
              </a:spcBef>
              <a:spcAft>
                <a:spcPct val="0"/>
              </a:spcAft>
            </a:pPr>
            <a:r>
              <a:rPr lang="en-US" sz="1600" dirty="0" smtClean="0">
                <a:latin typeface="Century Gothic" pitchFamily="34" charset="0"/>
                <a:ea typeface="Calibri" pitchFamily="34" charset="0"/>
                <a:cs typeface="Times New Roman" pitchFamily="18" charset="0"/>
              </a:rPr>
              <a:t>The entire sculptural grid is 62 feet by 78 feet in </a:t>
            </a:r>
            <a:r>
              <a:rPr lang="en-US" sz="1600" dirty="0" smtClean="0">
                <a:latin typeface="Century Gothic" pitchFamily="34" charset="0"/>
                <a:ea typeface="Calibri" pitchFamily="34" charset="0"/>
                <a:cs typeface="Times New Roman" pitchFamily="18" charset="0"/>
              </a:rPr>
              <a:t>plan, </a:t>
            </a:r>
            <a:r>
              <a:rPr lang="en-US" sz="1600" dirty="0" smtClean="0">
                <a:latin typeface="Century Gothic" pitchFamily="34" charset="0"/>
                <a:ea typeface="Calibri" pitchFamily="34" charset="0"/>
                <a:cs typeface="Times New Roman" pitchFamily="18" charset="0"/>
              </a:rPr>
              <a:t>with </a:t>
            </a:r>
            <a:r>
              <a:rPr lang="en-US" sz="1600" dirty="0" smtClean="0">
                <a:latin typeface="Century Gothic" pitchFamily="34" charset="0"/>
                <a:ea typeface="Calibri" pitchFamily="34" charset="0"/>
                <a:cs typeface="Times New Roman" pitchFamily="18" charset="0"/>
              </a:rPr>
              <a:t>16 individual, 16-inch-square </a:t>
            </a:r>
            <a:r>
              <a:rPr lang="en-US" sz="1600" dirty="0" smtClean="0">
                <a:latin typeface="Century Gothic" pitchFamily="34" charset="0"/>
                <a:ea typeface="Calibri" pitchFamily="34" charset="0"/>
                <a:cs typeface="Times New Roman" pitchFamily="18" charset="0"/>
              </a:rPr>
              <a:t>concrete columns in a </a:t>
            </a:r>
            <a:r>
              <a:rPr lang="en-US" sz="1600" dirty="0" smtClean="0">
                <a:latin typeface="Century Gothic" pitchFamily="34" charset="0"/>
                <a:ea typeface="Calibri" pitchFamily="34" charset="0"/>
                <a:cs typeface="Times New Roman" pitchFamily="18" charset="0"/>
              </a:rPr>
              <a:t>20- </a:t>
            </a:r>
            <a:r>
              <a:rPr lang="en-US" sz="1600" dirty="0" smtClean="0">
                <a:latin typeface="Century Gothic" pitchFamily="34" charset="0"/>
                <a:ea typeface="Calibri" pitchFamily="34" charset="0"/>
                <a:cs typeface="Times New Roman" pitchFamily="18" charset="0"/>
              </a:rPr>
              <a:t>by </a:t>
            </a:r>
            <a:r>
              <a:rPr lang="en-US" sz="1600" dirty="0" smtClean="0">
                <a:latin typeface="Century Gothic" pitchFamily="34" charset="0"/>
                <a:ea typeface="Calibri" pitchFamily="34" charset="0"/>
                <a:cs typeface="Times New Roman" pitchFamily="18" charset="0"/>
              </a:rPr>
              <a:t>24-foot </a:t>
            </a:r>
            <a:r>
              <a:rPr lang="en-US" sz="1600" dirty="0" smtClean="0">
                <a:latin typeface="Century Gothic" pitchFamily="34" charset="0"/>
                <a:ea typeface="Calibri" pitchFamily="34" charset="0"/>
                <a:cs typeface="Times New Roman" pitchFamily="18" charset="0"/>
              </a:rPr>
              <a:t>grid. Fourteen </a:t>
            </a:r>
            <a:r>
              <a:rPr lang="en-US" sz="1600" dirty="0" smtClean="0">
                <a:latin typeface="Century Gothic" pitchFamily="34" charset="0"/>
                <a:ea typeface="Calibri" pitchFamily="34" charset="0"/>
                <a:cs typeface="Times New Roman" pitchFamily="18" charset="0"/>
              </a:rPr>
              <a:t>of </a:t>
            </a:r>
            <a:r>
              <a:rPr lang="en-US" sz="1600" dirty="0" smtClean="0">
                <a:latin typeface="Century Gothic" pitchFamily="34" charset="0"/>
                <a:ea typeface="Calibri" pitchFamily="34" charset="0"/>
                <a:cs typeface="Times New Roman" pitchFamily="18" charset="0"/>
              </a:rPr>
              <a:t>the columns range from </a:t>
            </a:r>
            <a:r>
              <a:rPr lang="en-US" sz="1600" dirty="0" smtClean="0">
                <a:latin typeface="Century Gothic" pitchFamily="34" charset="0"/>
                <a:ea typeface="Calibri" pitchFamily="34" charset="0"/>
                <a:cs typeface="Times New Roman" pitchFamily="18" charset="0"/>
              </a:rPr>
              <a:t> </a:t>
            </a:r>
            <a:r>
              <a:rPr lang="en-US" sz="1600" dirty="0" smtClean="0">
                <a:latin typeface="Century Gothic" pitchFamily="34" charset="0"/>
                <a:ea typeface="Calibri" pitchFamily="34" charset="0"/>
                <a:cs typeface="Times New Roman" pitchFamily="18" charset="0"/>
              </a:rPr>
              <a:t>2 </a:t>
            </a:r>
            <a:r>
              <a:rPr lang="en-US" sz="1600" dirty="0" smtClean="0">
                <a:latin typeface="Century Gothic" pitchFamily="34" charset="0"/>
                <a:ea typeface="Calibri" pitchFamily="34" charset="0"/>
                <a:cs typeface="Times New Roman" pitchFamily="18" charset="0"/>
              </a:rPr>
              <a:t>to </a:t>
            </a:r>
            <a:r>
              <a:rPr lang="en-US" sz="1600" dirty="0" smtClean="0">
                <a:latin typeface="Century Gothic" pitchFamily="34" charset="0"/>
                <a:ea typeface="Calibri" pitchFamily="34" charset="0"/>
                <a:cs typeface="Times New Roman" pitchFamily="18" charset="0"/>
              </a:rPr>
              <a:t>7 </a:t>
            </a:r>
            <a:r>
              <a:rPr lang="en-US" sz="1600" dirty="0" smtClean="0">
                <a:latin typeface="Century Gothic" pitchFamily="34" charset="0"/>
                <a:ea typeface="Calibri" pitchFamily="34" charset="0"/>
                <a:cs typeface="Times New Roman" pitchFamily="18" charset="0"/>
              </a:rPr>
              <a:t>feet in </a:t>
            </a:r>
            <a:r>
              <a:rPr lang="en-US" sz="1600" dirty="0" smtClean="0">
                <a:latin typeface="Century Gothic" pitchFamily="34" charset="0"/>
                <a:ea typeface="Calibri" pitchFamily="34" charset="0"/>
                <a:cs typeface="Times New Roman" pitchFamily="18" charset="0"/>
              </a:rPr>
              <a:t>height, </a:t>
            </a:r>
            <a:r>
              <a:rPr lang="en-US" sz="1600" dirty="0" smtClean="0">
                <a:latin typeface="Century Gothic" pitchFamily="34" charset="0"/>
                <a:ea typeface="Calibri" pitchFamily="34" charset="0"/>
                <a:cs typeface="Times New Roman" pitchFamily="18" charset="0"/>
              </a:rPr>
              <a:t>with </a:t>
            </a:r>
            <a:r>
              <a:rPr lang="en-US" sz="1600" dirty="0" smtClean="0">
                <a:latin typeface="Century Gothic" pitchFamily="34" charset="0"/>
                <a:ea typeface="Calibri" pitchFamily="34" charset="0"/>
                <a:cs typeface="Times New Roman" pitchFamily="18" charset="0"/>
              </a:rPr>
              <a:t>two </a:t>
            </a:r>
            <a:r>
              <a:rPr lang="en-US" sz="1600" dirty="0" smtClean="0">
                <a:latin typeface="Century Gothic" pitchFamily="34" charset="0"/>
                <a:ea typeface="Calibri" pitchFamily="34" charset="0"/>
                <a:cs typeface="Times New Roman" pitchFamily="18" charset="0"/>
              </a:rPr>
              <a:t>taller columns holding the staircase aloft at 35 ft in height. The entire length of the </a:t>
            </a:r>
            <a:r>
              <a:rPr lang="en-US" sz="1600" dirty="0" smtClean="0">
                <a:latin typeface="Century Gothic" pitchFamily="34" charset="0"/>
                <a:ea typeface="Calibri" pitchFamily="34" charset="0"/>
                <a:cs typeface="Times New Roman" pitchFamily="18" charset="0"/>
              </a:rPr>
              <a:t>9.5-ft-wide </a:t>
            </a:r>
            <a:r>
              <a:rPr lang="en-US" sz="1600" dirty="0" smtClean="0">
                <a:latin typeface="Century Gothic" pitchFamily="34" charset="0"/>
                <a:ea typeface="Calibri" pitchFamily="34" charset="0"/>
                <a:cs typeface="Times New Roman" pitchFamily="18" charset="0"/>
              </a:rPr>
              <a:t>stair is 50 </a:t>
            </a:r>
            <a:r>
              <a:rPr lang="en-US" sz="1600" dirty="0" smtClean="0">
                <a:latin typeface="Century Gothic" pitchFamily="34" charset="0"/>
                <a:ea typeface="Calibri" pitchFamily="34" charset="0"/>
                <a:cs typeface="Times New Roman" pitchFamily="18" charset="0"/>
              </a:rPr>
              <a:t>ft, </a:t>
            </a:r>
            <a:r>
              <a:rPr lang="en-US" sz="1600" dirty="0" smtClean="0">
                <a:latin typeface="Century Gothic" pitchFamily="34" charset="0"/>
                <a:ea typeface="Calibri" pitchFamily="34" charset="0"/>
                <a:cs typeface="Times New Roman" pitchFamily="18" charset="0"/>
              </a:rPr>
              <a:t>with a </a:t>
            </a:r>
            <a:r>
              <a:rPr lang="en-US" sz="1600" dirty="0" smtClean="0">
                <a:latin typeface="Century Gothic" pitchFamily="34" charset="0"/>
                <a:ea typeface="Calibri" pitchFamily="34" charset="0"/>
                <a:cs typeface="Times New Roman" pitchFamily="18" charset="0"/>
              </a:rPr>
              <a:t>17-foot </a:t>
            </a:r>
            <a:r>
              <a:rPr lang="en-US" sz="1600" dirty="0" smtClean="0">
                <a:latin typeface="Century Gothic" pitchFamily="34" charset="0"/>
                <a:ea typeface="Calibri" pitchFamily="34" charset="0"/>
                <a:cs typeface="Times New Roman" pitchFamily="18" charset="0"/>
              </a:rPr>
              <a:t>section missing at the lower base. It is made in welded stainless steel and blackened with a special oxidizing patina. There will be three </a:t>
            </a:r>
            <a:r>
              <a:rPr lang="en-US" sz="1600" dirty="0" smtClean="0">
                <a:latin typeface="Century Gothic" pitchFamily="34" charset="0"/>
                <a:ea typeface="Calibri" pitchFamily="34" charset="0"/>
                <a:cs typeface="Times New Roman" pitchFamily="18" charset="0"/>
              </a:rPr>
              <a:t>light </a:t>
            </a:r>
            <a:r>
              <a:rPr lang="en-US" sz="1600" dirty="0" smtClean="0">
                <a:latin typeface="Century Gothic" pitchFamily="34" charset="0"/>
                <a:ea typeface="Calibri" pitchFamily="34" charset="0"/>
                <a:cs typeface="Times New Roman" pitchFamily="18" charset="0"/>
              </a:rPr>
              <a:t>fixtures in a line and </a:t>
            </a:r>
            <a:r>
              <a:rPr lang="en-US" sz="1600" dirty="0" smtClean="0">
                <a:latin typeface="Century Gothic" pitchFamily="34" charset="0"/>
                <a:ea typeface="Calibri" pitchFamily="34" charset="0"/>
                <a:cs typeface="Times New Roman" pitchFamily="18" charset="0"/>
              </a:rPr>
              <a:t>flush-mounted </a:t>
            </a:r>
            <a:r>
              <a:rPr lang="en-US" sz="1600" dirty="0" smtClean="0">
                <a:latin typeface="Century Gothic" pitchFamily="34" charset="0"/>
                <a:ea typeface="Calibri" pitchFamily="34" charset="0"/>
                <a:cs typeface="Times New Roman" pitchFamily="18" charset="0"/>
              </a:rPr>
              <a:t>with the ground to up-light the stair section. A stainless steel plaque with etched text and dimension of </a:t>
            </a:r>
            <a:r>
              <a:rPr lang="en-US" sz="1600" dirty="0" smtClean="0">
                <a:latin typeface="Century Gothic" pitchFamily="34" charset="0"/>
                <a:ea typeface="Calibri" pitchFamily="34" charset="0"/>
                <a:cs typeface="Times New Roman" pitchFamily="18" charset="0"/>
              </a:rPr>
              <a:t>8 </a:t>
            </a:r>
            <a:r>
              <a:rPr lang="en-US" sz="1600" dirty="0" smtClean="0">
                <a:latin typeface="Century Gothic" pitchFamily="34" charset="0"/>
                <a:ea typeface="Calibri" pitchFamily="34" charset="0"/>
                <a:cs typeface="Times New Roman" pitchFamily="18" charset="0"/>
              </a:rPr>
              <a:t>inches by 10 inches by 3/8 inch</a:t>
            </a:r>
            <a:r>
              <a:rPr lang="en-US" sz="1600" dirty="0" smtClean="0">
                <a:latin typeface="Century Gothic" pitchFamily="34" charset="0"/>
                <a:ea typeface="Calibri" pitchFamily="34" charset="0"/>
                <a:cs typeface="Times New Roman" pitchFamily="18" charset="0"/>
              </a:rPr>
              <a:t> </a:t>
            </a:r>
            <a:r>
              <a:rPr lang="en-US" sz="1600" dirty="0" smtClean="0">
                <a:latin typeface="Century Gothic" pitchFamily="34" charset="0"/>
                <a:ea typeface="Calibri" pitchFamily="34" charset="0"/>
                <a:cs typeface="Times New Roman" pitchFamily="18" charset="0"/>
              </a:rPr>
              <a:t>will be mounted on a short column near the pathway on route to the Science &amp; Technology building (see aerial view). </a:t>
            </a:r>
            <a:endParaRPr lang="en-US" sz="1600" dirty="0" smtClean="0">
              <a:latin typeface="Century Gothic" pitchFamily="34" charset="0"/>
            </a:endParaRPr>
          </a:p>
          <a:p>
            <a:pPr lvl="0" eaLnBrk="0" fontAlgn="base" hangingPunct="0">
              <a:spcBef>
                <a:spcPct val="0"/>
              </a:spcBef>
              <a:spcAft>
                <a:spcPct val="0"/>
              </a:spcAft>
            </a:pPr>
            <a:endParaRPr lang="en-US" sz="1600" b="1" dirty="0" smtClean="0">
              <a:latin typeface="Century Gothic" pitchFamily="34" charset="0"/>
              <a:ea typeface="Calibri" pitchFamily="34" charset="0"/>
              <a:cs typeface="Times New Roman" pitchFamily="18" charset="0"/>
            </a:endParaRPr>
          </a:p>
          <a:p>
            <a:pPr lvl="0" eaLnBrk="0" fontAlgn="base" hangingPunct="0">
              <a:spcBef>
                <a:spcPct val="0"/>
              </a:spcBef>
              <a:spcAft>
                <a:spcPct val="0"/>
              </a:spcAft>
            </a:pPr>
            <a:r>
              <a:rPr lang="en-US" sz="1600" b="1" dirty="0" smtClean="0">
                <a:latin typeface="Century Gothic" pitchFamily="34" charset="0"/>
                <a:ea typeface="Calibri" pitchFamily="34" charset="0"/>
                <a:cs typeface="Times New Roman" pitchFamily="18" charset="0"/>
              </a:rPr>
              <a:t>Material &amp; Finish: </a:t>
            </a:r>
            <a:endParaRPr lang="en-US" sz="1600" dirty="0" smtClean="0">
              <a:latin typeface="Century Gothic" pitchFamily="34" charset="0"/>
            </a:endParaRPr>
          </a:p>
          <a:p>
            <a:pPr lvl="0" eaLnBrk="0" fontAlgn="base" hangingPunct="0">
              <a:spcBef>
                <a:spcPct val="0"/>
              </a:spcBef>
              <a:spcAft>
                <a:spcPct val="0"/>
              </a:spcAft>
            </a:pPr>
            <a:r>
              <a:rPr lang="en-US" sz="1600" dirty="0" smtClean="0">
                <a:latin typeface="Century Gothic" pitchFamily="34" charset="0"/>
                <a:ea typeface="Calibri" pitchFamily="34" charset="0"/>
                <a:cs typeface="Times New Roman" pitchFamily="18" charset="0"/>
              </a:rPr>
              <a:t>Foundations: Two </a:t>
            </a:r>
            <a:r>
              <a:rPr lang="en-US" sz="1600" dirty="0" smtClean="0">
                <a:latin typeface="Century Gothic" pitchFamily="34" charset="0"/>
                <a:ea typeface="Calibri" pitchFamily="34" charset="0"/>
                <a:cs typeface="Times New Roman" pitchFamily="18" charset="0"/>
              </a:rPr>
              <a:t>cast-in-place </a:t>
            </a:r>
            <a:r>
              <a:rPr lang="en-US" sz="1600" dirty="0" smtClean="0">
                <a:latin typeface="Century Gothic" pitchFamily="34" charset="0"/>
                <a:ea typeface="Calibri" pitchFamily="34" charset="0"/>
                <a:cs typeface="Times New Roman" pitchFamily="18" charset="0"/>
              </a:rPr>
              <a:t>concrete foundations with </a:t>
            </a:r>
            <a:r>
              <a:rPr lang="en-US" sz="1600" i="1" dirty="0" err="1" smtClean="0">
                <a:latin typeface="Century Gothic" pitchFamily="34" charset="0"/>
                <a:ea typeface="Calibri" pitchFamily="34" charset="0"/>
                <a:cs typeface="Times New Roman" pitchFamily="18" charset="0"/>
              </a:rPr>
              <a:t>Sono</a:t>
            </a:r>
            <a:r>
              <a:rPr lang="en-US" sz="1600" i="1" dirty="0" smtClean="0">
                <a:latin typeface="Century Gothic" pitchFamily="34" charset="0"/>
                <a:ea typeface="Calibri" pitchFamily="34" charset="0"/>
                <a:cs typeface="Times New Roman" pitchFamily="18" charset="0"/>
              </a:rPr>
              <a:t> Tube</a:t>
            </a:r>
            <a:r>
              <a:rPr lang="en-US" sz="1600" dirty="0" smtClean="0">
                <a:latin typeface="Century Gothic" pitchFamily="34" charset="0"/>
                <a:ea typeface="Calibri" pitchFamily="34" charset="0"/>
                <a:cs typeface="Times New Roman" pitchFamily="18" charset="0"/>
              </a:rPr>
              <a:t> forms </a:t>
            </a:r>
            <a:endParaRPr lang="en-US" sz="1600" dirty="0" smtClean="0">
              <a:latin typeface="Century Gothic" pitchFamily="34" charset="0"/>
            </a:endParaRPr>
          </a:p>
          <a:p>
            <a:pPr lvl="0" eaLnBrk="0" fontAlgn="base" hangingPunct="0">
              <a:spcBef>
                <a:spcPct val="0"/>
              </a:spcBef>
              <a:spcAft>
                <a:spcPct val="0"/>
              </a:spcAft>
            </a:pPr>
            <a:r>
              <a:rPr lang="en-US" sz="1600" dirty="0" smtClean="0">
                <a:latin typeface="Century Gothic" pitchFamily="34" charset="0"/>
                <a:ea typeface="Calibri" pitchFamily="34" charset="0"/>
                <a:cs typeface="Times New Roman" pitchFamily="18" charset="0"/>
              </a:rPr>
              <a:t>Concrete columns: Two </a:t>
            </a:r>
            <a:r>
              <a:rPr lang="en-US" sz="1600" dirty="0" smtClean="0">
                <a:latin typeface="Century Gothic" pitchFamily="34" charset="0"/>
                <a:ea typeface="Calibri" pitchFamily="34" charset="0"/>
                <a:cs typeface="Times New Roman" pitchFamily="18" charset="0"/>
              </a:rPr>
              <a:t>coats </a:t>
            </a:r>
            <a:r>
              <a:rPr lang="en-US" sz="1600" dirty="0" smtClean="0">
                <a:latin typeface="Century Gothic" pitchFamily="34" charset="0"/>
                <a:ea typeface="Calibri" pitchFamily="34" charset="0"/>
                <a:cs typeface="Times New Roman" pitchFamily="18" charset="0"/>
              </a:rPr>
              <a:t>of matte exterior-grade sealer (use graffiti sealer only if it becomes necessary) </a:t>
            </a:r>
            <a:endParaRPr lang="en-US" sz="1600" dirty="0" smtClean="0">
              <a:latin typeface="Century Gothic" pitchFamily="34" charset="0"/>
            </a:endParaRPr>
          </a:p>
          <a:p>
            <a:pPr lvl="0" eaLnBrk="0" fontAlgn="base" hangingPunct="0">
              <a:spcBef>
                <a:spcPct val="0"/>
              </a:spcBef>
              <a:spcAft>
                <a:spcPct val="0"/>
              </a:spcAft>
            </a:pPr>
            <a:endParaRPr lang="en-US" sz="1600" dirty="0" smtClean="0">
              <a:latin typeface="Century Gothic" pitchFamily="34" charset="0"/>
              <a:ea typeface="Calibri" pitchFamily="34" charset="0"/>
              <a:cs typeface="Times New Roman" pitchFamily="18" charset="0"/>
            </a:endParaRPr>
          </a:p>
          <a:p>
            <a:pPr lvl="0" eaLnBrk="0" fontAlgn="base" hangingPunct="0">
              <a:spcBef>
                <a:spcPct val="0"/>
              </a:spcBef>
              <a:spcAft>
                <a:spcPct val="0"/>
              </a:spcAft>
            </a:pPr>
            <a:r>
              <a:rPr lang="en-US" sz="1600" dirty="0" smtClean="0">
                <a:latin typeface="Century Gothic" pitchFamily="34" charset="0"/>
                <a:ea typeface="Calibri" pitchFamily="34" charset="0"/>
                <a:cs typeface="Times New Roman" pitchFamily="18" charset="0"/>
              </a:rPr>
              <a:t>Stair sculpture: </a:t>
            </a:r>
            <a:r>
              <a:rPr lang="en-US" sz="1600" dirty="0" smtClean="0">
                <a:latin typeface="Century Gothic" pitchFamily="34" charset="0"/>
                <a:ea typeface="Calibri" pitchFamily="34" charset="0"/>
                <a:cs typeface="Times New Roman" pitchFamily="18" charset="0"/>
              </a:rPr>
              <a:t>3/16</a:t>
            </a:r>
            <a:r>
              <a:rPr lang="en-US" sz="1600" dirty="0" smtClean="0">
                <a:latin typeface="Century Gothic" pitchFamily="34" charset="0"/>
                <a:ea typeface="Calibri" pitchFamily="34" charset="0"/>
                <a:cs typeface="Times New Roman" pitchFamily="18" charset="0"/>
              </a:rPr>
              <a:t>-inch</a:t>
            </a:r>
            <a:r>
              <a:rPr lang="en-US" sz="1600" dirty="0" smtClean="0">
                <a:latin typeface="Century Gothic" pitchFamily="34" charset="0"/>
                <a:ea typeface="Calibri" pitchFamily="34" charset="0"/>
                <a:cs typeface="Times New Roman" pitchFamily="18" charset="0"/>
              </a:rPr>
              <a:t> </a:t>
            </a:r>
            <a:r>
              <a:rPr lang="en-US" sz="1600" dirty="0" smtClean="0">
                <a:latin typeface="Century Gothic" pitchFamily="34" charset="0"/>
                <a:ea typeface="Calibri" pitchFamily="34" charset="0"/>
                <a:cs typeface="Times New Roman" pitchFamily="18" charset="0"/>
              </a:rPr>
              <a:t>TIG-welded stainless steel(blackened with exterior rated chemical patina) </a:t>
            </a:r>
            <a:endParaRPr lang="en-US" sz="1600" dirty="0" smtClean="0">
              <a:latin typeface="Century Gothic" pitchFamily="34" charset="0"/>
            </a:endParaRPr>
          </a:p>
          <a:p>
            <a:pPr lvl="0" eaLnBrk="0" fontAlgn="base" hangingPunct="0">
              <a:spcBef>
                <a:spcPct val="0"/>
              </a:spcBef>
              <a:spcAft>
                <a:spcPct val="0"/>
              </a:spcAft>
            </a:pPr>
            <a:endParaRPr lang="en-US" sz="1600" dirty="0" smtClean="0">
              <a:latin typeface="Century Gothic" pitchFamily="34" charset="0"/>
              <a:ea typeface="Calibri" pitchFamily="34" charset="0"/>
              <a:cs typeface="Times New Roman" pitchFamily="18" charset="0"/>
            </a:endParaRPr>
          </a:p>
          <a:p>
            <a:pPr lvl="0" eaLnBrk="0" fontAlgn="base" hangingPunct="0">
              <a:spcBef>
                <a:spcPct val="0"/>
              </a:spcBef>
              <a:spcAft>
                <a:spcPct val="0"/>
              </a:spcAft>
            </a:pPr>
            <a:r>
              <a:rPr lang="en-US" sz="1600" dirty="0" smtClean="0">
                <a:latin typeface="Century Gothic" pitchFamily="34" charset="0"/>
                <a:ea typeface="Calibri" pitchFamily="34" charset="0"/>
                <a:cs typeface="Times New Roman" pitchFamily="18" charset="0"/>
              </a:rPr>
              <a:t>Light fixtures: </a:t>
            </a:r>
            <a:r>
              <a:rPr lang="en-US" sz="1600" dirty="0" smtClean="0">
                <a:latin typeface="Century Gothic" pitchFamily="34" charset="0"/>
                <a:ea typeface="Calibri" pitchFamily="34" charset="0"/>
                <a:cs typeface="Times New Roman" pitchFamily="18" charset="0"/>
              </a:rPr>
              <a:t>Three exterior-grade, </a:t>
            </a:r>
            <a:r>
              <a:rPr lang="en-US" sz="1600" dirty="0" smtClean="0">
                <a:latin typeface="Century Gothic" pitchFamily="34" charset="0"/>
                <a:ea typeface="Calibri" pitchFamily="34" charset="0"/>
                <a:cs typeface="Times New Roman" pitchFamily="18" charset="0"/>
              </a:rPr>
              <a:t>outdoor lights linked to the outdoor light timer system for the new building </a:t>
            </a:r>
            <a:endParaRPr lang="en-US" sz="1600" dirty="0" smtClean="0">
              <a:latin typeface="Century Gothic" pitchFamily="34" charset="0"/>
            </a:endParaRPr>
          </a:p>
          <a:p>
            <a:pPr lvl="0" eaLnBrk="0" fontAlgn="base" hangingPunct="0">
              <a:spcBef>
                <a:spcPct val="0"/>
              </a:spcBef>
              <a:spcAft>
                <a:spcPct val="0"/>
              </a:spcAft>
            </a:pPr>
            <a:endParaRPr lang="en-US" sz="1600" dirty="0" smtClean="0">
              <a:latin typeface="Century Gothic" pitchFamily="34" charset="0"/>
              <a:ea typeface="Calibri" pitchFamily="34" charset="0"/>
              <a:cs typeface="Times New Roman" pitchFamily="18" charset="0"/>
            </a:endParaRPr>
          </a:p>
          <a:p>
            <a:pPr lvl="0" eaLnBrk="0" fontAlgn="base" hangingPunct="0">
              <a:spcBef>
                <a:spcPct val="0"/>
              </a:spcBef>
              <a:spcAft>
                <a:spcPct val="0"/>
              </a:spcAft>
            </a:pPr>
            <a:r>
              <a:rPr lang="en-US" sz="1600" dirty="0" smtClean="0">
                <a:latin typeface="Century Gothic" pitchFamily="34" charset="0"/>
                <a:ea typeface="Calibri" pitchFamily="34" charset="0"/>
                <a:cs typeface="Times New Roman" pitchFamily="18" charset="0"/>
              </a:rPr>
              <a:t>Name plaque: </a:t>
            </a:r>
            <a:r>
              <a:rPr lang="en-US" sz="1600" dirty="0" smtClean="0">
                <a:latin typeface="Century Gothic" pitchFamily="34" charset="0"/>
                <a:ea typeface="Calibri" pitchFamily="34" charset="0"/>
                <a:cs typeface="Times New Roman" pitchFamily="18" charset="0"/>
              </a:rPr>
              <a:t>3/8</a:t>
            </a:r>
            <a:r>
              <a:rPr lang="en-US" sz="1600" dirty="0" smtClean="0">
                <a:latin typeface="Century Gothic" pitchFamily="34" charset="0"/>
                <a:ea typeface="Calibri" pitchFamily="34" charset="0"/>
                <a:cs typeface="Times New Roman" pitchFamily="18" charset="0"/>
              </a:rPr>
              <a:t>-inch</a:t>
            </a:r>
            <a:r>
              <a:rPr lang="en-US" sz="1600" dirty="0" smtClean="0">
                <a:latin typeface="Century Gothic" pitchFamily="34" charset="0"/>
                <a:ea typeface="Calibri" pitchFamily="34" charset="0"/>
                <a:cs typeface="Times New Roman" pitchFamily="18" charset="0"/>
              </a:rPr>
              <a:t> </a:t>
            </a:r>
            <a:r>
              <a:rPr lang="en-US" sz="1600" dirty="0" smtClean="0">
                <a:latin typeface="Century Gothic" pitchFamily="34" charset="0"/>
                <a:ea typeface="Calibri" pitchFamily="34" charset="0"/>
                <a:cs typeface="Times New Roman" pitchFamily="18" charset="0"/>
              </a:rPr>
              <a:t>etched </a:t>
            </a:r>
            <a:r>
              <a:rPr lang="en-US" sz="1600" dirty="0" smtClean="0">
                <a:latin typeface="Century Gothic" pitchFamily="34" charset="0"/>
                <a:ea typeface="Calibri" pitchFamily="34" charset="0"/>
                <a:cs typeface="Times New Roman" pitchFamily="18" charset="0"/>
              </a:rPr>
              <a:t>stainless-steel </a:t>
            </a:r>
            <a:r>
              <a:rPr lang="en-US" sz="1600" dirty="0" smtClean="0">
                <a:latin typeface="Century Gothic" pitchFamily="34" charset="0"/>
                <a:ea typeface="Calibri" pitchFamily="34" charset="0"/>
                <a:cs typeface="Times New Roman" pitchFamily="18" charset="0"/>
              </a:rPr>
              <a:t>plate with black etched letters </a:t>
            </a:r>
            <a:endParaRPr lang="en-US" sz="1600" dirty="0" smtClean="0">
              <a:latin typeface="Century Gothic" pitchFamily="34" charset="0"/>
            </a:endParaRPr>
          </a:p>
        </p:txBody>
      </p:sp>
      <p:sp>
        <p:nvSpPr>
          <p:cNvPr id="5" name="TextBox 4"/>
          <p:cNvSpPr txBox="1"/>
          <p:nvPr/>
        </p:nvSpPr>
        <p:spPr>
          <a:xfrm>
            <a:off x="1600200" y="61722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ARTWORK SPECS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extLst>
      <p:ext uri="{BB962C8B-B14F-4D97-AF65-F5344CB8AC3E}">
        <p14:creationId xmlns="" xmlns:p14="http://schemas.microsoft.com/office/powerpoint/2010/main" val="29683283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09600"/>
            <a:ext cx="7696200" cy="5262979"/>
          </a:xfrm>
          <a:prstGeom prst="rect">
            <a:avLst/>
          </a:prstGeom>
        </p:spPr>
        <p:txBody>
          <a:bodyPr wrap="square">
            <a:spAutoFit/>
          </a:bodyPr>
          <a:lstStyle/>
          <a:p>
            <a:pPr lvl="0" eaLnBrk="0" fontAlgn="base" hangingPunct="0">
              <a:spcBef>
                <a:spcPct val="0"/>
              </a:spcBef>
              <a:spcAft>
                <a:spcPct val="0"/>
              </a:spcAft>
            </a:pPr>
            <a:r>
              <a:rPr lang="en-US" sz="1600" b="1" dirty="0" smtClean="0">
                <a:latin typeface="Century Gothic" pitchFamily="34" charset="0"/>
                <a:ea typeface="Calibri" pitchFamily="34" charset="0"/>
                <a:cs typeface="Times New Roman" pitchFamily="18" charset="0"/>
              </a:rPr>
              <a:t>Installation technique: </a:t>
            </a:r>
            <a:endParaRPr lang="en-US" sz="1600" dirty="0" smtClean="0">
              <a:latin typeface="Century Gothic" pitchFamily="34" charset="0"/>
            </a:endParaRPr>
          </a:p>
          <a:p>
            <a:pPr lvl="0" eaLnBrk="0" fontAlgn="base" hangingPunct="0">
              <a:spcBef>
                <a:spcPct val="0"/>
              </a:spcBef>
              <a:spcAft>
                <a:spcPct val="0"/>
              </a:spcAft>
            </a:pPr>
            <a:r>
              <a:rPr lang="en-US" sz="1600" dirty="0" smtClean="0">
                <a:latin typeface="Century Gothic" pitchFamily="34" charset="0"/>
                <a:ea typeface="Calibri" pitchFamily="34" charset="0"/>
                <a:cs typeface="Times New Roman" pitchFamily="18" charset="0"/>
              </a:rPr>
              <a:t>Smaller pre-cast columns with integral footings will be placed on-site at specified locations. The two larger pre-cast columns will be </a:t>
            </a:r>
            <a:r>
              <a:rPr lang="en-US" sz="1600" dirty="0" smtClean="0">
                <a:latin typeface="Century Gothic" pitchFamily="34" charset="0"/>
                <a:ea typeface="Calibri" pitchFamily="34" charset="0"/>
                <a:cs typeface="Times New Roman" pitchFamily="18" charset="0"/>
              </a:rPr>
              <a:t>placed </a:t>
            </a:r>
            <a:r>
              <a:rPr lang="en-US" sz="1600" dirty="0" smtClean="0">
                <a:latin typeface="Century Gothic" pitchFamily="34" charset="0"/>
                <a:ea typeface="Calibri" pitchFamily="34" charset="0"/>
                <a:cs typeface="Times New Roman" pitchFamily="18" charset="0"/>
              </a:rPr>
              <a:t>on-site within </a:t>
            </a:r>
            <a:r>
              <a:rPr lang="en-US" sz="1600" i="1" dirty="0" err="1" smtClean="0">
                <a:latin typeface="Century Gothic" pitchFamily="34" charset="0"/>
                <a:ea typeface="Calibri" pitchFamily="34" charset="0"/>
                <a:cs typeface="Times New Roman" pitchFamily="18" charset="0"/>
              </a:rPr>
              <a:t>Sono</a:t>
            </a:r>
            <a:r>
              <a:rPr lang="en-US" sz="1600" i="1" dirty="0" smtClean="0">
                <a:latin typeface="Century Gothic" pitchFamily="34" charset="0"/>
                <a:ea typeface="Calibri" pitchFamily="34" charset="0"/>
                <a:cs typeface="Times New Roman" pitchFamily="18" charset="0"/>
              </a:rPr>
              <a:t> Tube</a:t>
            </a:r>
            <a:r>
              <a:rPr lang="en-US" sz="1600" dirty="0" smtClean="0">
                <a:latin typeface="Century Gothic" pitchFamily="34" charset="0"/>
                <a:ea typeface="Calibri" pitchFamily="34" charset="0"/>
                <a:cs typeface="Times New Roman" pitchFamily="18" charset="0"/>
              </a:rPr>
              <a:t> foundation forms. The two stair sections will be attached to the two columns by TIG-welding the stairs to the embedded </a:t>
            </a:r>
            <a:r>
              <a:rPr lang="en-US" sz="1600" dirty="0" smtClean="0">
                <a:latin typeface="Century Gothic" pitchFamily="34" charset="0"/>
                <a:ea typeface="Calibri" pitchFamily="34" charset="0"/>
                <a:cs typeface="Times New Roman" pitchFamily="18" charset="0"/>
              </a:rPr>
              <a:t>stainless-steel </a:t>
            </a:r>
            <a:r>
              <a:rPr lang="en-US" sz="1600" dirty="0" smtClean="0">
                <a:latin typeface="Century Gothic" pitchFamily="34" charset="0"/>
                <a:ea typeface="Calibri" pitchFamily="34" charset="0"/>
                <a:cs typeface="Times New Roman" pitchFamily="18" charset="0"/>
              </a:rPr>
              <a:t>plates on the pre-cast columns at </a:t>
            </a:r>
            <a:r>
              <a:rPr lang="en-US" sz="1600" dirty="0" smtClean="0">
                <a:latin typeface="Century Gothic" pitchFamily="34" charset="0"/>
                <a:ea typeface="Calibri" pitchFamily="34" charset="0"/>
                <a:cs typeface="Times New Roman" pitchFamily="18" charset="0"/>
              </a:rPr>
              <a:t>pre-determined </a:t>
            </a:r>
            <a:r>
              <a:rPr lang="en-US" sz="1600" dirty="0" smtClean="0">
                <a:latin typeface="Century Gothic" pitchFamily="34" charset="0"/>
                <a:ea typeface="Calibri" pitchFamily="34" charset="0"/>
                <a:cs typeface="Times New Roman" pitchFamily="18" charset="0"/>
              </a:rPr>
              <a:t>locations. See provided detail drawings.</a:t>
            </a:r>
          </a:p>
          <a:p>
            <a:pPr lvl="0" eaLnBrk="0" fontAlgn="base" hangingPunct="0">
              <a:spcBef>
                <a:spcPct val="0"/>
              </a:spcBef>
              <a:spcAft>
                <a:spcPct val="0"/>
              </a:spcAft>
            </a:pPr>
            <a:endParaRPr lang="en-US" sz="1600" b="1" dirty="0" smtClean="0">
              <a:latin typeface="Century Gothic" pitchFamily="34" charset="0"/>
              <a:ea typeface="Calibri" pitchFamily="34" charset="0"/>
              <a:cs typeface="Times New Roman" pitchFamily="18" charset="0"/>
            </a:endParaRPr>
          </a:p>
          <a:p>
            <a:pPr lvl="0" eaLnBrk="0" fontAlgn="base" hangingPunct="0">
              <a:spcBef>
                <a:spcPct val="0"/>
              </a:spcBef>
              <a:spcAft>
                <a:spcPct val="0"/>
              </a:spcAft>
            </a:pPr>
            <a:r>
              <a:rPr lang="en-US" sz="1600" b="1" dirty="0" smtClean="0">
                <a:latin typeface="Century Gothic" pitchFamily="34" charset="0"/>
                <a:ea typeface="Calibri" pitchFamily="34" charset="0"/>
                <a:cs typeface="Times New Roman" pitchFamily="18" charset="0"/>
              </a:rPr>
              <a:t>Anticipated routine maintenance: </a:t>
            </a:r>
            <a:endParaRPr lang="en-US" sz="1600" dirty="0" smtClean="0">
              <a:latin typeface="Century Gothic" pitchFamily="34" charset="0"/>
            </a:endParaRPr>
          </a:p>
          <a:p>
            <a:pPr marL="225425" lvl="0" indent="-225425" eaLnBrk="0" fontAlgn="base" hangingPunct="0">
              <a:spcBef>
                <a:spcPct val="0"/>
              </a:spcBef>
              <a:spcAft>
                <a:spcPct val="0"/>
              </a:spcAft>
              <a:buFont typeface="Arial" pitchFamily="34" charset="0"/>
              <a:buChar char="•"/>
            </a:pPr>
            <a:r>
              <a:rPr lang="en-US" sz="1600" dirty="0" smtClean="0">
                <a:latin typeface="Century Gothic" pitchFamily="34" charset="0"/>
                <a:ea typeface="Calibri" pitchFamily="34" charset="0"/>
                <a:cs typeface="Times New Roman" pitchFamily="18" charset="0"/>
              </a:rPr>
              <a:t>General </a:t>
            </a:r>
            <a:r>
              <a:rPr lang="en-US" sz="1600" dirty="0" smtClean="0">
                <a:latin typeface="Century Gothic" pitchFamily="34" charset="0"/>
                <a:ea typeface="Calibri" pitchFamily="34" charset="0"/>
                <a:cs typeface="Times New Roman" pitchFamily="18" charset="0"/>
              </a:rPr>
              <a:t>trimming of grass around the sculpture. </a:t>
            </a:r>
            <a:endParaRPr lang="en-US" sz="1600" dirty="0" smtClean="0">
              <a:latin typeface="Century Gothic" pitchFamily="34" charset="0"/>
            </a:endParaRPr>
          </a:p>
          <a:p>
            <a:pPr marL="225425" lvl="0" indent="-225425" eaLnBrk="0" fontAlgn="base" hangingPunct="0">
              <a:spcBef>
                <a:spcPct val="0"/>
              </a:spcBef>
              <a:spcAft>
                <a:spcPct val="0"/>
              </a:spcAft>
              <a:buFont typeface="Arial" pitchFamily="34" charset="0"/>
              <a:buChar char="•"/>
            </a:pPr>
            <a:r>
              <a:rPr lang="en-US" sz="1600" dirty="0" smtClean="0">
                <a:latin typeface="Century Gothic" pitchFamily="34" charset="0"/>
                <a:ea typeface="Calibri" pitchFamily="34" charset="0"/>
                <a:cs typeface="Times New Roman" pitchFamily="18" charset="0"/>
              </a:rPr>
              <a:t>Picking </a:t>
            </a:r>
            <a:r>
              <a:rPr lang="en-US" sz="1600" dirty="0" smtClean="0">
                <a:latin typeface="Century Gothic" pitchFamily="34" charset="0"/>
                <a:ea typeface="Calibri" pitchFamily="34" charset="0"/>
                <a:cs typeface="Times New Roman" pitchFamily="18" charset="0"/>
              </a:rPr>
              <a:t>out debris collected in the stair sections. </a:t>
            </a:r>
            <a:endParaRPr lang="en-US" sz="1600" dirty="0" smtClean="0">
              <a:latin typeface="Century Gothic" pitchFamily="34" charset="0"/>
            </a:endParaRPr>
          </a:p>
          <a:p>
            <a:pPr marL="225425" lvl="0" indent="-225425" eaLnBrk="0" fontAlgn="base" hangingPunct="0">
              <a:spcBef>
                <a:spcPct val="0"/>
              </a:spcBef>
              <a:spcAft>
                <a:spcPct val="0"/>
              </a:spcAft>
              <a:buFont typeface="Arial" pitchFamily="34" charset="0"/>
              <a:buChar char="•"/>
            </a:pPr>
            <a:r>
              <a:rPr lang="en-US" sz="1600" dirty="0" smtClean="0">
                <a:latin typeface="Century Gothic" pitchFamily="34" charset="0"/>
                <a:ea typeface="Calibri" pitchFamily="34" charset="0"/>
                <a:cs typeface="Times New Roman" pitchFamily="18" charset="0"/>
              </a:rPr>
              <a:t>Graffiti </a:t>
            </a:r>
            <a:r>
              <a:rPr lang="en-US" sz="1600" dirty="0" smtClean="0">
                <a:latin typeface="Century Gothic" pitchFamily="34" charset="0"/>
                <a:ea typeface="Calibri" pitchFamily="34" charset="0"/>
                <a:cs typeface="Times New Roman" pitchFamily="18" charset="0"/>
              </a:rPr>
              <a:t>removal and surface cleaning and spot-sealing as vandalism occurs. </a:t>
            </a:r>
            <a:endParaRPr lang="en-US" sz="1600" dirty="0" smtClean="0">
              <a:latin typeface="Century Gothic" pitchFamily="34" charset="0"/>
            </a:endParaRPr>
          </a:p>
          <a:p>
            <a:pPr marL="225425" lvl="0" indent="-225425" eaLnBrk="0" fontAlgn="base" hangingPunct="0">
              <a:spcBef>
                <a:spcPct val="0"/>
              </a:spcBef>
              <a:spcAft>
                <a:spcPct val="0"/>
              </a:spcAft>
              <a:buFont typeface="Arial" pitchFamily="34" charset="0"/>
              <a:buChar char="•"/>
            </a:pPr>
            <a:r>
              <a:rPr lang="en-US" sz="1600" dirty="0" smtClean="0">
                <a:latin typeface="Century Gothic" pitchFamily="34" charset="0"/>
                <a:ea typeface="Calibri" pitchFamily="34" charset="0"/>
                <a:cs typeface="Times New Roman" pitchFamily="18" charset="0"/>
              </a:rPr>
              <a:t>All </a:t>
            </a:r>
            <a:r>
              <a:rPr lang="en-US" sz="1600" dirty="0" smtClean="0">
                <a:latin typeface="Century Gothic" pitchFamily="34" charset="0"/>
                <a:ea typeface="Calibri" pitchFamily="34" charset="0"/>
                <a:cs typeface="Times New Roman" pitchFamily="18" charset="0"/>
              </a:rPr>
              <a:t>the light fixtures should receive a thorough cleaning during lamp </a:t>
            </a:r>
            <a:r>
              <a:rPr lang="en-US" sz="1600" dirty="0" smtClean="0">
                <a:latin typeface="Century Gothic" pitchFamily="34" charset="0"/>
                <a:ea typeface="Calibri" pitchFamily="34" charset="0"/>
                <a:cs typeface="Times New Roman" pitchFamily="18" charset="0"/>
              </a:rPr>
              <a:t>replacement. </a:t>
            </a:r>
            <a:endParaRPr lang="en-US" sz="1600" dirty="0" smtClean="0">
              <a:latin typeface="Century Gothic" pitchFamily="34" charset="0"/>
            </a:endParaRPr>
          </a:p>
          <a:p>
            <a:pPr lvl="0" eaLnBrk="0" fontAlgn="base" hangingPunct="0">
              <a:spcBef>
                <a:spcPct val="0"/>
              </a:spcBef>
              <a:spcAft>
                <a:spcPct val="0"/>
              </a:spcAft>
            </a:pPr>
            <a:endParaRPr lang="en-US" sz="1600" b="1" dirty="0" smtClean="0">
              <a:latin typeface="Century Gothic" pitchFamily="34" charset="0"/>
              <a:ea typeface="Calibri" pitchFamily="34" charset="0"/>
              <a:cs typeface="Times New Roman" pitchFamily="18" charset="0"/>
            </a:endParaRPr>
          </a:p>
          <a:p>
            <a:pPr lvl="0" eaLnBrk="0" fontAlgn="base" hangingPunct="0">
              <a:spcBef>
                <a:spcPct val="0"/>
              </a:spcBef>
              <a:spcAft>
                <a:spcPct val="0"/>
              </a:spcAft>
            </a:pPr>
            <a:r>
              <a:rPr lang="en-US" sz="1600" b="1" dirty="0" smtClean="0">
                <a:latin typeface="Century Gothic" pitchFamily="34" charset="0"/>
                <a:ea typeface="Calibri" pitchFamily="34" charset="0"/>
                <a:cs typeface="Times New Roman" pitchFamily="18" charset="0"/>
              </a:rPr>
              <a:t>Anticipated special maintenance: Every 10 years </a:t>
            </a:r>
            <a:endParaRPr lang="en-US" sz="1600" dirty="0" smtClean="0">
              <a:latin typeface="Century Gothic" pitchFamily="34" charset="0"/>
            </a:endParaRPr>
          </a:p>
          <a:p>
            <a:pPr marL="225425" lvl="0" indent="-225425" eaLnBrk="0" fontAlgn="base" hangingPunct="0">
              <a:spcBef>
                <a:spcPct val="0"/>
              </a:spcBef>
              <a:spcAft>
                <a:spcPct val="0"/>
              </a:spcAft>
              <a:buFont typeface="Arial" pitchFamily="34" charset="0"/>
              <a:buChar char="•"/>
            </a:pPr>
            <a:r>
              <a:rPr lang="en-US" sz="1600" dirty="0" smtClean="0">
                <a:latin typeface="Century Gothic" pitchFamily="34" charset="0"/>
                <a:ea typeface="Calibri" pitchFamily="34" charset="0"/>
                <a:cs typeface="Times New Roman" pitchFamily="18" charset="0"/>
              </a:rPr>
              <a:t>All </a:t>
            </a:r>
            <a:r>
              <a:rPr lang="en-US" sz="1600" dirty="0" smtClean="0">
                <a:latin typeface="Century Gothic" pitchFamily="34" charset="0"/>
                <a:ea typeface="Calibri" pitchFamily="34" charset="0"/>
                <a:cs typeface="Times New Roman" pitchFamily="18" charset="0"/>
              </a:rPr>
              <a:t>columns to receive a </a:t>
            </a:r>
            <a:r>
              <a:rPr lang="en-US" sz="1600" dirty="0" smtClean="0">
                <a:latin typeface="Century Gothic" pitchFamily="34" charset="0"/>
                <a:ea typeface="Calibri" pitchFamily="34" charset="0"/>
                <a:cs typeface="Times New Roman" pitchFamily="18" charset="0"/>
              </a:rPr>
              <a:t>power-washing </a:t>
            </a:r>
            <a:r>
              <a:rPr lang="en-US" sz="1600" dirty="0" smtClean="0">
                <a:latin typeface="Century Gothic" pitchFamily="34" charset="0"/>
                <a:ea typeface="Calibri" pitchFamily="34" charset="0"/>
                <a:cs typeface="Times New Roman" pitchFamily="18" charset="0"/>
              </a:rPr>
              <a:t>and re-application of the exterior grade concrete </a:t>
            </a:r>
            <a:r>
              <a:rPr lang="en-US" sz="1600" dirty="0" smtClean="0">
                <a:latin typeface="Century Gothic" pitchFamily="34" charset="0"/>
                <a:ea typeface="Calibri" pitchFamily="34" charset="0"/>
                <a:cs typeface="Times New Roman" pitchFamily="18" charset="0"/>
              </a:rPr>
              <a:t>sealer. </a:t>
            </a:r>
            <a:endParaRPr lang="en-US" sz="1600" dirty="0" smtClean="0">
              <a:latin typeface="Century Gothic" pitchFamily="34" charset="0"/>
            </a:endParaRPr>
          </a:p>
          <a:p>
            <a:pPr marL="225425" lvl="0" indent="-225425" eaLnBrk="0" fontAlgn="base" hangingPunct="0">
              <a:spcBef>
                <a:spcPct val="0"/>
              </a:spcBef>
              <a:spcAft>
                <a:spcPct val="0"/>
              </a:spcAft>
              <a:buFont typeface="Arial" pitchFamily="34" charset="0"/>
              <a:buChar char="•"/>
            </a:pPr>
            <a:r>
              <a:rPr lang="en-US" sz="1600" dirty="0" smtClean="0">
                <a:latin typeface="Century Gothic" pitchFamily="34" charset="0"/>
                <a:ea typeface="Calibri" pitchFamily="34" charset="0"/>
                <a:cs typeface="Times New Roman" pitchFamily="18" charset="0"/>
              </a:rPr>
              <a:t>Critical </a:t>
            </a:r>
            <a:r>
              <a:rPr lang="en-US" sz="1600" dirty="0" smtClean="0">
                <a:latin typeface="Century Gothic" pitchFamily="34" charset="0"/>
                <a:ea typeface="Calibri" pitchFamily="34" charset="0"/>
                <a:cs typeface="Times New Roman" pitchFamily="18" charset="0"/>
              </a:rPr>
              <a:t>column to </a:t>
            </a:r>
            <a:r>
              <a:rPr lang="en-US" sz="1600" dirty="0" smtClean="0">
                <a:latin typeface="Century Gothic" pitchFamily="34" charset="0"/>
                <a:ea typeface="Calibri" pitchFamily="34" charset="0"/>
                <a:cs typeface="Times New Roman" pitchFamily="18" charset="0"/>
              </a:rPr>
              <a:t>stainless-steel </a:t>
            </a:r>
            <a:r>
              <a:rPr lang="en-US" sz="1600" dirty="0" smtClean="0">
                <a:latin typeface="Century Gothic" pitchFamily="34" charset="0"/>
                <a:ea typeface="Calibri" pitchFamily="34" charset="0"/>
                <a:cs typeface="Times New Roman" pitchFamily="18" charset="0"/>
              </a:rPr>
              <a:t>weld joints should receive inspection for rust and weld </a:t>
            </a:r>
            <a:r>
              <a:rPr lang="en-US" sz="1600" dirty="0" smtClean="0">
                <a:latin typeface="Century Gothic" pitchFamily="34" charset="0"/>
                <a:ea typeface="Calibri" pitchFamily="34" charset="0"/>
                <a:cs typeface="Times New Roman" pitchFamily="18" charset="0"/>
              </a:rPr>
              <a:t>degradation. </a:t>
            </a:r>
            <a:endParaRPr lang="en-US" sz="1600" dirty="0" smtClean="0">
              <a:latin typeface="Century Gothic" pitchFamily="34" charset="0"/>
            </a:endParaRPr>
          </a:p>
        </p:txBody>
      </p:sp>
      <p:sp>
        <p:nvSpPr>
          <p:cNvPr id="4" name="TextBox 3"/>
          <p:cNvSpPr txBox="1"/>
          <p:nvPr/>
        </p:nvSpPr>
        <p:spPr>
          <a:xfrm>
            <a:off x="990600" y="6172200"/>
            <a:ext cx="72390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ARTWORK INSTALL AND MAINTENANCE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extLst>
      <p:ext uri="{BB962C8B-B14F-4D97-AF65-F5344CB8AC3E}">
        <p14:creationId xmlns="" xmlns:p14="http://schemas.microsoft.com/office/powerpoint/2010/main" val="10576872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04800"/>
            <a:ext cx="8077200" cy="5724644"/>
          </a:xfrm>
          <a:prstGeom prst="rect">
            <a:avLst/>
          </a:prstGeom>
        </p:spPr>
        <p:txBody>
          <a:bodyPr wrap="square">
            <a:spAutoFit/>
          </a:bodyPr>
          <a:lstStyle/>
          <a:p>
            <a:pPr lvl="0" eaLnBrk="0" fontAlgn="base" hangingPunct="0">
              <a:spcBef>
                <a:spcPct val="0"/>
              </a:spcBef>
              <a:spcAft>
                <a:spcPct val="0"/>
              </a:spcAft>
            </a:pPr>
            <a:r>
              <a:rPr lang="en-US" sz="1600" b="1" dirty="0" smtClean="0">
                <a:latin typeface="Century Gothic" pitchFamily="34" charset="0"/>
                <a:ea typeface="Calibri" pitchFamily="34" charset="0"/>
                <a:cs typeface="Times New Roman" pitchFamily="18" charset="0"/>
              </a:rPr>
              <a:t>Timeline: </a:t>
            </a:r>
            <a:endParaRPr lang="en-US" sz="1600" dirty="0" smtClean="0">
              <a:latin typeface="Century Gothic" pitchFamily="34" charset="0"/>
            </a:endParaRPr>
          </a:p>
          <a:p>
            <a:pPr marL="225425" lvl="0" indent="-225425" eaLnBrk="0" fontAlgn="base" hangingPunct="0">
              <a:spcBef>
                <a:spcPct val="0"/>
              </a:spcBef>
              <a:spcAft>
                <a:spcPct val="0"/>
              </a:spcAft>
              <a:buFont typeface="Arial" pitchFamily="34" charset="0"/>
              <a:buChar char="•"/>
            </a:pPr>
            <a:r>
              <a:rPr lang="en-US" sz="1600" dirty="0" smtClean="0">
                <a:latin typeface="Century Gothic" pitchFamily="34" charset="0"/>
                <a:ea typeface="Calibri" pitchFamily="34" charset="0"/>
                <a:cs typeface="Times New Roman" pitchFamily="18" charset="0"/>
              </a:rPr>
              <a:t>August </a:t>
            </a:r>
            <a:r>
              <a:rPr lang="en-US" sz="1600" dirty="0" smtClean="0">
                <a:latin typeface="Century Gothic" pitchFamily="34" charset="0"/>
                <a:ea typeface="Calibri" pitchFamily="34" charset="0"/>
                <a:cs typeface="Times New Roman" pitchFamily="18" charset="0"/>
              </a:rPr>
              <a:t>2007: </a:t>
            </a:r>
            <a:r>
              <a:rPr lang="en-US" sz="1600" dirty="0" smtClean="0">
                <a:latin typeface="Century Gothic" pitchFamily="34" charset="0"/>
                <a:ea typeface="Calibri" pitchFamily="34" charset="0"/>
                <a:cs typeface="Times New Roman" pitchFamily="18" charset="0"/>
              </a:rPr>
              <a:t>Locate </a:t>
            </a:r>
            <a:r>
              <a:rPr lang="en-US" sz="1600" dirty="0" smtClean="0">
                <a:latin typeface="Century Gothic" pitchFamily="34" charset="0"/>
                <a:ea typeface="Calibri" pitchFamily="34" charset="0"/>
                <a:cs typeface="Times New Roman" pitchFamily="18" charset="0"/>
              </a:rPr>
              <a:t>and coordinate exterior lighting and conduit with contractor and </a:t>
            </a:r>
            <a:r>
              <a:rPr lang="en-US" sz="1600" dirty="0" smtClean="0">
                <a:latin typeface="Century Gothic" pitchFamily="34" charset="0"/>
                <a:ea typeface="Calibri" pitchFamily="34" charset="0"/>
                <a:cs typeface="Times New Roman" pitchFamily="18" charset="0"/>
              </a:rPr>
              <a:t>Miller/Hull.</a:t>
            </a:r>
            <a:endParaRPr lang="en-US" sz="1600" dirty="0" smtClean="0">
              <a:latin typeface="Century Gothic" pitchFamily="34" charset="0"/>
            </a:endParaRPr>
          </a:p>
          <a:p>
            <a:pPr marL="225425" lvl="0" indent="-225425" eaLnBrk="0" fontAlgn="base" hangingPunct="0">
              <a:spcBef>
                <a:spcPct val="0"/>
              </a:spcBef>
              <a:spcAft>
                <a:spcPct val="0"/>
              </a:spcAft>
              <a:buFont typeface="Arial" pitchFamily="34" charset="0"/>
              <a:buChar char="•"/>
            </a:pPr>
            <a:r>
              <a:rPr lang="en-US" sz="1600" dirty="0" smtClean="0">
                <a:latin typeface="Century Gothic" pitchFamily="34" charset="0"/>
                <a:ea typeface="Calibri" pitchFamily="34" charset="0"/>
                <a:cs typeface="Times New Roman" pitchFamily="18" charset="0"/>
              </a:rPr>
              <a:t>August </a:t>
            </a:r>
            <a:r>
              <a:rPr lang="en-US" sz="1600" dirty="0" smtClean="0">
                <a:latin typeface="Century Gothic" pitchFamily="34" charset="0"/>
                <a:ea typeface="Calibri" pitchFamily="34" charset="0"/>
                <a:cs typeface="Times New Roman" pitchFamily="18" charset="0"/>
              </a:rPr>
              <a:t>2008: </a:t>
            </a:r>
            <a:r>
              <a:rPr lang="en-US" sz="1600" dirty="0" smtClean="0">
                <a:latin typeface="Century Gothic" pitchFamily="34" charset="0"/>
                <a:ea typeface="Calibri" pitchFamily="34" charset="0"/>
                <a:cs typeface="Times New Roman" pitchFamily="18" charset="0"/>
              </a:rPr>
              <a:t>Check </a:t>
            </a:r>
            <a:r>
              <a:rPr lang="en-US" sz="1600" dirty="0" smtClean="0">
                <a:latin typeface="Century Gothic" pitchFamily="34" charset="0"/>
                <a:ea typeface="Calibri" pitchFamily="34" charset="0"/>
                <a:cs typeface="Times New Roman" pitchFamily="18" charset="0"/>
              </a:rPr>
              <a:t>with Miller/ Hull construction schedule, get updates on overall project </a:t>
            </a:r>
            <a:r>
              <a:rPr lang="en-US" sz="1600" dirty="0" smtClean="0">
                <a:latin typeface="Century Gothic" pitchFamily="34" charset="0"/>
                <a:ea typeface="Calibri" pitchFamily="34" charset="0"/>
                <a:cs typeface="Times New Roman" pitchFamily="18" charset="0"/>
              </a:rPr>
              <a:t>status. </a:t>
            </a:r>
            <a:endParaRPr lang="en-US" sz="1600" dirty="0" smtClean="0">
              <a:latin typeface="Century Gothic" pitchFamily="34" charset="0"/>
            </a:endParaRPr>
          </a:p>
          <a:p>
            <a:pPr marL="225425" lvl="0" indent="-225425" eaLnBrk="0" fontAlgn="base" hangingPunct="0">
              <a:spcBef>
                <a:spcPct val="0"/>
              </a:spcBef>
              <a:spcAft>
                <a:spcPct val="0"/>
              </a:spcAft>
              <a:buFont typeface="Arial" pitchFamily="34" charset="0"/>
              <a:buChar char="•"/>
            </a:pPr>
            <a:r>
              <a:rPr lang="en-US" sz="1600" dirty="0" smtClean="0">
                <a:latin typeface="Century Gothic" pitchFamily="34" charset="0"/>
                <a:ea typeface="Calibri" pitchFamily="34" charset="0"/>
                <a:cs typeface="Times New Roman" pitchFamily="18" charset="0"/>
              </a:rPr>
              <a:t>September </a:t>
            </a:r>
            <a:r>
              <a:rPr lang="en-US" sz="1600" dirty="0" smtClean="0">
                <a:latin typeface="Century Gothic" pitchFamily="34" charset="0"/>
                <a:ea typeface="Calibri" pitchFamily="34" charset="0"/>
                <a:cs typeface="Times New Roman" pitchFamily="18" charset="0"/>
              </a:rPr>
              <a:t>2008: </a:t>
            </a:r>
            <a:r>
              <a:rPr lang="en-US" sz="1600" dirty="0" smtClean="0">
                <a:latin typeface="Century Gothic" pitchFamily="34" charset="0"/>
                <a:ea typeface="Calibri" pitchFamily="34" charset="0"/>
                <a:cs typeface="Times New Roman" pitchFamily="18" charset="0"/>
              </a:rPr>
              <a:t>Proceed </a:t>
            </a:r>
            <a:r>
              <a:rPr lang="en-US" sz="1600" dirty="0" smtClean="0">
                <a:latin typeface="Century Gothic" pitchFamily="34" charset="0"/>
                <a:ea typeface="Calibri" pitchFamily="34" charset="0"/>
                <a:cs typeface="Times New Roman" pitchFamily="18" charset="0"/>
              </a:rPr>
              <a:t>with engineer calculation and foundation </a:t>
            </a:r>
            <a:r>
              <a:rPr lang="en-US" sz="1600" dirty="0" smtClean="0">
                <a:latin typeface="Century Gothic" pitchFamily="34" charset="0"/>
                <a:ea typeface="Calibri" pitchFamily="34" charset="0"/>
                <a:cs typeface="Times New Roman" pitchFamily="18" charset="0"/>
              </a:rPr>
              <a:t>design. </a:t>
            </a:r>
            <a:endParaRPr lang="en-US" sz="1600" dirty="0" smtClean="0">
              <a:latin typeface="Century Gothic" pitchFamily="34" charset="0"/>
            </a:endParaRPr>
          </a:p>
          <a:p>
            <a:pPr marL="225425" lvl="0" indent="-225425" eaLnBrk="0" fontAlgn="base" hangingPunct="0">
              <a:spcBef>
                <a:spcPct val="0"/>
              </a:spcBef>
              <a:spcAft>
                <a:spcPct val="0"/>
              </a:spcAft>
              <a:buFont typeface="Arial" pitchFamily="34" charset="0"/>
              <a:buChar char="•"/>
            </a:pPr>
            <a:r>
              <a:rPr lang="en-US" sz="1600" dirty="0" smtClean="0">
                <a:latin typeface="Century Gothic" pitchFamily="34" charset="0"/>
                <a:ea typeface="Calibri" pitchFamily="34" charset="0"/>
                <a:cs typeface="Times New Roman" pitchFamily="18" charset="0"/>
              </a:rPr>
              <a:t>October </a:t>
            </a:r>
            <a:r>
              <a:rPr lang="en-US" sz="1600" dirty="0" smtClean="0">
                <a:latin typeface="Century Gothic" pitchFamily="34" charset="0"/>
                <a:ea typeface="Calibri" pitchFamily="34" charset="0"/>
                <a:cs typeface="Times New Roman" pitchFamily="18" charset="0"/>
              </a:rPr>
              <a:t>2008: </a:t>
            </a:r>
            <a:r>
              <a:rPr lang="en-US" sz="1600" dirty="0" smtClean="0">
                <a:latin typeface="Century Gothic" pitchFamily="34" charset="0"/>
                <a:ea typeface="Calibri" pitchFamily="34" charset="0"/>
                <a:cs typeface="Times New Roman" pitchFamily="18" charset="0"/>
              </a:rPr>
              <a:t>Purchase </a:t>
            </a:r>
            <a:r>
              <a:rPr lang="en-US" sz="1600" dirty="0" smtClean="0">
                <a:latin typeface="Century Gothic" pitchFamily="34" charset="0"/>
                <a:ea typeface="Calibri" pitchFamily="34" charset="0"/>
                <a:cs typeface="Times New Roman" pitchFamily="18" charset="0"/>
              </a:rPr>
              <a:t>materials and start fabrication for the </a:t>
            </a:r>
            <a:r>
              <a:rPr lang="en-US" sz="1600" dirty="0" smtClean="0">
                <a:latin typeface="Century Gothic" pitchFamily="34" charset="0"/>
                <a:ea typeface="Calibri" pitchFamily="34" charset="0"/>
                <a:cs typeface="Times New Roman" pitchFamily="18" charset="0"/>
              </a:rPr>
              <a:t>stairs, </a:t>
            </a:r>
            <a:r>
              <a:rPr lang="en-US" sz="1600" dirty="0" smtClean="0">
                <a:latin typeface="Century Gothic" pitchFamily="34" charset="0"/>
                <a:ea typeface="Calibri" pitchFamily="34" charset="0"/>
                <a:cs typeface="Times New Roman" pitchFamily="18" charset="0"/>
              </a:rPr>
              <a:t>and order pre-cast concrete </a:t>
            </a:r>
            <a:r>
              <a:rPr lang="en-US" sz="1600" dirty="0" smtClean="0">
                <a:latin typeface="Century Gothic" pitchFamily="34" charset="0"/>
                <a:ea typeface="Calibri" pitchFamily="34" charset="0"/>
                <a:cs typeface="Times New Roman" pitchFamily="18" charset="0"/>
              </a:rPr>
              <a:t>columns.</a:t>
            </a:r>
            <a:endParaRPr lang="en-US" sz="1600" dirty="0" smtClean="0">
              <a:latin typeface="Century Gothic" pitchFamily="34" charset="0"/>
            </a:endParaRPr>
          </a:p>
          <a:p>
            <a:pPr marL="225425" lvl="0" indent="-225425" eaLnBrk="0" fontAlgn="base" hangingPunct="0">
              <a:spcBef>
                <a:spcPct val="0"/>
              </a:spcBef>
              <a:spcAft>
                <a:spcPct val="0"/>
              </a:spcAft>
              <a:buFont typeface="Arial" pitchFamily="34" charset="0"/>
              <a:buChar char="•"/>
            </a:pPr>
            <a:r>
              <a:rPr lang="en-US" sz="1600" dirty="0" smtClean="0">
                <a:latin typeface="Century Gothic" pitchFamily="34" charset="0"/>
                <a:ea typeface="Calibri" pitchFamily="34" charset="0"/>
                <a:cs typeface="Times New Roman" pitchFamily="18" charset="0"/>
              </a:rPr>
              <a:t>November </a:t>
            </a:r>
            <a:r>
              <a:rPr lang="en-US" sz="1600" dirty="0" smtClean="0">
                <a:latin typeface="Century Gothic" pitchFamily="34" charset="0"/>
                <a:ea typeface="Calibri" pitchFamily="34" charset="0"/>
                <a:cs typeface="Times New Roman" pitchFamily="18" charset="0"/>
              </a:rPr>
              <a:t>2008: </a:t>
            </a:r>
            <a:r>
              <a:rPr lang="en-US" sz="1600" dirty="0" smtClean="0">
                <a:latin typeface="Century Gothic" pitchFamily="34" charset="0"/>
                <a:ea typeface="Calibri" pitchFamily="34" charset="0"/>
                <a:cs typeface="Times New Roman" pitchFamily="18" charset="0"/>
              </a:rPr>
              <a:t>Check </a:t>
            </a:r>
            <a:r>
              <a:rPr lang="en-US" sz="1600" dirty="0" smtClean="0">
                <a:latin typeface="Century Gothic" pitchFamily="34" charset="0"/>
                <a:ea typeface="Calibri" pitchFamily="34" charset="0"/>
                <a:cs typeface="Times New Roman" pitchFamily="18" charset="0"/>
              </a:rPr>
              <a:t>with construction schedule and coordinate site preparation including power to light locations and column </a:t>
            </a:r>
            <a:r>
              <a:rPr lang="en-US" sz="1600" dirty="0" smtClean="0">
                <a:latin typeface="Century Gothic" pitchFamily="34" charset="0"/>
                <a:ea typeface="Calibri" pitchFamily="34" charset="0"/>
                <a:cs typeface="Times New Roman" pitchFamily="18" charset="0"/>
              </a:rPr>
              <a:t>locations. </a:t>
            </a:r>
            <a:endParaRPr lang="en-US" sz="1600" dirty="0" smtClean="0">
              <a:latin typeface="Century Gothic" pitchFamily="34" charset="0"/>
            </a:endParaRPr>
          </a:p>
          <a:p>
            <a:pPr marL="225425" lvl="0" indent="-225425" eaLnBrk="0" fontAlgn="base" hangingPunct="0">
              <a:spcBef>
                <a:spcPct val="0"/>
              </a:spcBef>
              <a:spcAft>
                <a:spcPct val="0"/>
              </a:spcAft>
              <a:buFont typeface="Arial" pitchFamily="34" charset="0"/>
              <a:buChar char="•"/>
            </a:pPr>
            <a:r>
              <a:rPr lang="en-US" sz="1600" dirty="0" smtClean="0">
                <a:latin typeface="Century Gothic" pitchFamily="34" charset="0"/>
                <a:ea typeface="Calibri" pitchFamily="34" charset="0"/>
                <a:cs typeface="Times New Roman" pitchFamily="18" charset="0"/>
              </a:rPr>
              <a:t>November </a:t>
            </a:r>
            <a:r>
              <a:rPr lang="en-US" sz="1600" dirty="0" smtClean="0">
                <a:latin typeface="Century Gothic" pitchFamily="34" charset="0"/>
                <a:ea typeface="Calibri" pitchFamily="34" charset="0"/>
                <a:cs typeface="Times New Roman" pitchFamily="18" charset="0"/>
              </a:rPr>
              <a:t>2008: 50% completion on stair and </a:t>
            </a:r>
            <a:r>
              <a:rPr lang="en-US" sz="1600" dirty="0" smtClean="0">
                <a:latin typeface="Century Gothic" pitchFamily="34" charset="0"/>
                <a:ea typeface="Calibri" pitchFamily="34" charset="0"/>
                <a:cs typeface="Times New Roman" pitchFamily="18" charset="0"/>
              </a:rPr>
              <a:t>columns. </a:t>
            </a:r>
            <a:endParaRPr lang="en-US" sz="1600" dirty="0" smtClean="0">
              <a:latin typeface="Century Gothic" pitchFamily="34" charset="0"/>
            </a:endParaRPr>
          </a:p>
          <a:p>
            <a:pPr marL="225425" lvl="0" indent="-225425" eaLnBrk="0" fontAlgn="base" hangingPunct="0">
              <a:spcBef>
                <a:spcPct val="0"/>
              </a:spcBef>
              <a:spcAft>
                <a:spcPct val="0"/>
              </a:spcAft>
              <a:buFont typeface="Arial" pitchFamily="34" charset="0"/>
              <a:buChar char="•"/>
            </a:pPr>
            <a:r>
              <a:rPr lang="en-US" sz="1600" dirty="0" smtClean="0">
                <a:latin typeface="Century Gothic" pitchFamily="34" charset="0"/>
                <a:ea typeface="Calibri" pitchFamily="34" charset="0"/>
                <a:cs typeface="Times New Roman" pitchFamily="18" charset="0"/>
              </a:rPr>
              <a:t>December </a:t>
            </a:r>
            <a:r>
              <a:rPr lang="en-US" sz="1600" dirty="0" smtClean="0">
                <a:latin typeface="Century Gothic" pitchFamily="34" charset="0"/>
                <a:ea typeface="Calibri" pitchFamily="34" charset="0"/>
                <a:cs typeface="Times New Roman" pitchFamily="18" charset="0"/>
              </a:rPr>
              <a:t>2008: </a:t>
            </a:r>
            <a:r>
              <a:rPr lang="en-US" sz="1600" dirty="0" smtClean="0">
                <a:latin typeface="Century Gothic" pitchFamily="34" charset="0"/>
                <a:ea typeface="Calibri" pitchFamily="34" charset="0"/>
                <a:cs typeface="Times New Roman" pitchFamily="18" charset="0"/>
              </a:rPr>
              <a:t>Continue </a:t>
            </a:r>
            <a:r>
              <a:rPr lang="en-US" sz="1600" dirty="0" smtClean="0">
                <a:latin typeface="Century Gothic" pitchFamily="34" charset="0"/>
                <a:ea typeface="Calibri" pitchFamily="34" charset="0"/>
                <a:cs typeface="Times New Roman" pitchFamily="18" charset="0"/>
              </a:rPr>
              <a:t>on stair fabrication &amp; coordinate with M/H site &amp; landscape </a:t>
            </a:r>
            <a:r>
              <a:rPr lang="en-US" sz="1600" dirty="0" smtClean="0">
                <a:latin typeface="Century Gothic" pitchFamily="34" charset="0"/>
                <a:ea typeface="Calibri" pitchFamily="34" charset="0"/>
                <a:cs typeface="Times New Roman" pitchFamily="18" charset="0"/>
              </a:rPr>
              <a:t>work. </a:t>
            </a:r>
            <a:endParaRPr lang="en-US" sz="1600" dirty="0" smtClean="0">
              <a:latin typeface="Century Gothic" pitchFamily="34" charset="0"/>
            </a:endParaRPr>
          </a:p>
          <a:p>
            <a:pPr marL="225425" lvl="0" indent="-225425" eaLnBrk="0" fontAlgn="base" hangingPunct="0">
              <a:spcBef>
                <a:spcPct val="0"/>
              </a:spcBef>
              <a:spcAft>
                <a:spcPct val="0"/>
              </a:spcAft>
              <a:buFont typeface="Arial" pitchFamily="34" charset="0"/>
              <a:buChar char="•"/>
            </a:pPr>
            <a:r>
              <a:rPr lang="en-US" sz="1600" dirty="0" smtClean="0">
                <a:latin typeface="Century Gothic" pitchFamily="34" charset="0"/>
                <a:ea typeface="Calibri" pitchFamily="34" charset="0"/>
                <a:cs typeface="Times New Roman" pitchFamily="18" charset="0"/>
              </a:rPr>
              <a:t>J</a:t>
            </a:r>
            <a:r>
              <a:rPr lang="en-US" sz="1600" dirty="0" smtClean="0">
                <a:latin typeface="Century Gothic" pitchFamily="34" charset="0"/>
                <a:ea typeface="Calibri" pitchFamily="34" charset="0"/>
                <a:cs typeface="Times New Roman" pitchFamily="18" charset="0"/>
              </a:rPr>
              <a:t>anuary</a:t>
            </a:r>
            <a:r>
              <a:rPr lang="en-US" sz="1600" dirty="0" smtClean="0">
                <a:latin typeface="Century Gothic" pitchFamily="34" charset="0"/>
                <a:ea typeface="Calibri" pitchFamily="34" charset="0"/>
                <a:cs typeface="Times New Roman" pitchFamily="18" charset="0"/>
              </a:rPr>
              <a:t>/ February 2009: </a:t>
            </a:r>
            <a:r>
              <a:rPr lang="en-US" sz="1600" dirty="0" smtClean="0">
                <a:latin typeface="Century Gothic" pitchFamily="34" charset="0"/>
                <a:ea typeface="Calibri" pitchFamily="34" charset="0"/>
                <a:cs typeface="Times New Roman" pitchFamily="18" charset="0"/>
              </a:rPr>
              <a:t>Site </a:t>
            </a:r>
            <a:r>
              <a:rPr lang="en-US" sz="1600" dirty="0" smtClean="0">
                <a:latin typeface="Century Gothic" pitchFamily="34" charset="0"/>
                <a:ea typeface="Calibri" pitchFamily="34" charset="0"/>
                <a:cs typeface="Times New Roman" pitchFamily="18" charset="0"/>
              </a:rPr>
              <a:t>work (digging column locations &amp; possible placement of columns</a:t>
            </a:r>
            <a:r>
              <a:rPr lang="en-US" sz="1600" dirty="0" smtClean="0">
                <a:latin typeface="Century Gothic" pitchFamily="34" charset="0"/>
                <a:ea typeface="Calibri" pitchFamily="34" charset="0"/>
                <a:cs typeface="Times New Roman" pitchFamily="18" charset="0"/>
              </a:rPr>
              <a:t>). </a:t>
            </a:r>
            <a:endParaRPr lang="en-US" sz="1600" dirty="0" smtClean="0">
              <a:latin typeface="Century Gothic" pitchFamily="34" charset="0"/>
            </a:endParaRPr>
          </a:p>
          <a:p>
            <a:pPr marL="225425" lvl="0" indent="-225425" eaLnBrk="0" fontAlgn="base" hangingPunct="0">
              <a:spcBef>
                <a:spcPct val="0"/>
              </a:spcBef>
              <a:spcAft>
                <a:spcPct val="0"/>
              </a:spcAft>
              <a:buFont typeface="Arial" pitchFamily="34" charset="0"/>
              <a:buChar char="•"/>
            </a:pPr>
            <a:r>
              <a:rPr lang="en-US" sz="1600" dirty="0" smtClean="0">
                <a:latin typeface="Century Gothic" pitchFamily="34" charset="0"/>
                <a:ea typeface="Calibri" pitchFamily="34" charset="0"/>
                <a:cs typeface="Times New Roman" pitchFamily="18" charset="0"/>
              </a:rPr>
              <a:t>March </a:t>
            </a:r>
            <a:r>
              <a:rPr lang="en-US" sz="1600" dirty="0" smtClean="0">
                <a:latin typeface="Century Gothic" pitchFamily="34" charset="0"/>
                <a:ea typeface="Calibri" pitchFamily="34" charset="0"/>
                <a:cs typeface="Times New Roman" pitchFamily="18" charset="0"/>
              </a:rPr>
              <a:t>2009: All columns placed on site, finish stair fabrication </a:t>
            </a:r>
            <a:endParaRPr lang="en-US" sz="1600" dirty="0" smtClean="0">
              <a:latin typeface="Century Gothic" pitchFamily="34" charset="0"/>
            </a:endParaRPr>
          </a:p>
          <a:p>
            <a:pPr marL="225425" lvl="0" indent="-225425" eaLnBrk="0" fontAlgn="base" hangingPunct="0">
              <a:spcBef>
                <a:spcPct val="0"/>
              </a:spcBef>
              <a:spcAft>
                <a:spcPct val="0"/>
              </a:spcAft>
              <a:buFont typeface="Arial" pitchFamily="34" charset="0"/>
              <a:buChar char="•"/>
            </a:pPr>
            <a:r>
              <a:rPr lang="en-US" sz="1600" dirty="0" smtClean="0">
                <a:latin typeface="Century Gothic" pitchFamily="34" charset="0"/>
                <a:ea typeface="Calibri" pitchFamily="34" charset="0"/>
                <a:cs typeface="Times New Roman" pitchFamily="18" charset="0"/>
              </a:rPr>
              <a:t>April </a:t>
            </a:r>
            <a:r>
              <a:rPr lang="en-US" sz="1600" dirty="0" smtClean="0">
                <a:latin typeface="Century Gothic" pitchFamily="34" charset="0"/>
                <a:ea typeface="Calibri" pitchFamily="34" charset="0"/>
                <a:cs typeface="Times New Roman" pitchFamily="18" charset="0"/>
              </a:rPr>
              <a:t>2009: Installation of stair on </a:t>
            </a:r>
            <a:r>
              <a:rPr lang="en-US" sz="1600" dirty="0" smtClean="0">
                <a:latin typeface="Century Gothic" pitchFamily="34" charset="0"/>
                <a:ea typeface="Calibri" pitchFamily="34" charset="0"/>
                <a:cs typeface="Times New Roman" pitchFamily="18" charset="0"/>
              </a:rPr>
              <a:t>site. </a:t>
            </a:r>
            <a:endParaRPr lang="en-US" sz="1600" dirty="0" smtClean="0">
              <a:latin typeface="Century Gothic" pitchFamily="34" charset="0"/>
            </a:endParaRPr>
          </a:p>
          <a:p>
            <a:pPr marL="225425" lvl="0" indent="-225425" eaLnBrk="0" fontAlgn="base" hangingPunct="0">
              <a:spcBef>
                <a:spcPct val="0"/>
              </a:spcBef>
              <a:spcAft>
                <a:spcPct val="0"/>
              </a:spcAft>
              <a:buFont typeface="Arial" pitchFamily="34" charset="0"/>
              <a:buChar char="•"/>
            </a:pPr>
            <a:r>
              <a:rPr lang="en-US" sz="1600" dirty="0" smtClean="0">
                <a:latin typeface="Century Gothic" pitchFamily="34" charset="0"/>
                <a:ea typeface="Calibri" pitchFamily="34" charset="0"/>
                <a:cs typeface="Times New Roman" pitchFamily="18" charset="0"/>
              </a:rPr>
              <a:t>May </a:t>
            </a:r>
            <a:r>
              <a:rPr lang="en-US" sz="1600" dirty="0" smtClean="0">
                <a:latin typeface="Century Gothic" pitchFamily="34" charset="0"/>
                <a:ea typeface="Calibri" pitchFamily="34" charset="0"/>
                <a:cs typeface="Times New Roman" pitchFamily="18" charset="0"/>
              </a:rPr>
              <a:t>2009: 100% </a:t>
            </a:r>
            <a:r>
              <a:rPr lang="en-US" sz="1600" dirty="0" smtClean="0">
                <a:latin typeface="Century Gothic" pitchFamily="34" charset="0"/>
                <a:ea typeface="Calibri" pitchFamily="34" charset="0"/>
                <a:cs typeface="Times New Roman" pitchFamily="18" charset="0"/>
              </a:rPr>
              <a:t>completion. </a:t>
            </a:r>
            <a:endParaRPr lang="en-US" sz="1600" dirty="0" smtClean="0">
              <a:latin typeface="Century Gothic" pitchFamily="34" charset="0"/>
            </a:endParaRPr>
          </a:p>
          <a:p>
            <a:pPr lvl="0" eaLnBrk="0" fontAlgn="base" hangingPunct="0">
              <a:spcBef>
                <a:spcPct val="0"/>
              </a:spcBef>
              <a:spcAft>
                <a:spcPct val="0"/>
              </a:spcAft>
            </a:pPr>
            <a:endParaRPr lang="en-US" sz="1600" b="1" dirty="0" smtClean="0">
              <a:latin typeface="Century Gothic" pitchFamily="34" charset="0"/>
              <a:ea typeface="Calibri" pitchFamily="34" charset="0"/>
              <a:cs typeface="Times New Roman" pitchFamily="18" charset="0"/>
            </a:endParaRPr>
          </a:p>
          <a:p>
            <a:pPr lvl="0" eaLnBrk="0" fontAlgn="base" hangingPunct="0">
              <a:spcBef>
                <a:spcPct val="0"/>
              </a:spcBef>
              <a:spcAft>
                <a:spcPct val="0"/>
              </a:spcAft>
            </a:pPr>
            <a:r>
              <a:rPr lang="en-US" sz="1600" b="1" dirty="0" smtClean="0">
                <a:latin typeface="Century Gothic" pitchFamily="34" charset="0"/>
                <a:ea typeface="Calibri" pitchFamily="34" charset="0"/>
                <a:cs typeface="Times New Roman" pitchFamily="18" charset="0"/>
              </a:rPr>
              <a:t>Public event: </a:t>
            </a:r>
            <a:endParaRPr lang="en-US" sz="1600" dirty="0" smtClean="0">
              <a:latin typeface="Century Gothic" pitchFamily="34" charset="0"/>
            </a:endParaRPr>
          </a:p>
          <a:p>
            <a:pPr lvl="0" eaLnBrk="0" fontAlgn="base" hangingPunct="0">
              <a:spcBef>
                <a:spcPct val="0"/>
              </a:spcBef>
              <a:spcAft>
                <a:spcPct val="0"/>
              </a:spcAft>
            </a:pPr>
            <a:r>
              <a:rPr lang="en-US" sz="1600" dirty="0" smtClean="0">
                <a:latin typeface="Century Gothic" pitchFamily="34" charset="0"/>
                <a:ea typeface="Calibri" pitchFamily="34" charset="0"/>
                <a:cs typeface="Times New Roman" pitchFamily="18" charset="0"/>
              </a:rPr>
              <a:t>Artist talk in May: Artist talk at </a:t>
            </a:r>
            <a:r>
              <a:rPr lang="en-US" sz="1600" dirty="0" smtClean="0">
                <a:latin typeface="Century Gothic" pitchFamily="34" charset="0"/>
                <a:ea typeface="Calibri" pitchFamily="34" charset="0"/>
                <a:cs typeface="Times New Roman" pitchFamily="18" charset="0"/>
              </a:rPr>
              <a:t>BCC</a:t>
            </a:r>
            <a:r>
              <a:rPr lang="en-US" sz="1600" b="1" dirty="0" smtClean="0">
                <a:solidFill>
                  <a:schemeClr val="bg1">
                    <a:lumMod val="50000"/>
                  </a:schemeClr>
                </a:solidFill>
                <a:latin typeface="Century Gothic" pitchFamily="34" charset="0"/>
              </a:rPr>
              <a:t> —</a:t>
            </a:r>
            <a:r>
              <a:rPr lang="en-US" sz="1600" dirty="0" smtClean="0">
                <a:latin typeface="Century Gothic" pitchFamily="34" charset="0"/>
                <a:ea typeface="Calibri" pitchFamily="34" charset="0"/>
                <a:cs typeface="Times New Roman" pitchFamily="18" charset="0"/>
              </a:rPr>
              <a:t> </a:t>
            </a:r>
            <a:r>
              <a:rPr lang="en-US" sz="1600" dirty="0" smtClean="0">
                <a:latin typeface="Century Gothic" pitchFamily="34" charset="0"/>
                <a:ea typeface="Calibri" pitchFamily="34" charset="0"/>
                <a:cs typeface="Times New Roman" pitchFamily="18" charset="0"/>
              </a:rPr>
              <a:t>will coordinate time as it gets closer, possibly associated with the grand opening.</a:t>
            </a:r>
            <a:endParaRPr lang="en-US" sz="1600" dirty="0" smtClean="0">
              <a:latin typeface="Century Gothic" pitchFamily="34" charset="0"/>
            </a:endParaRPr>
          </a:p>
          <a:p>
            <a:pPr lvl="0" eaLnBrk="0" fontAlgn="base" hangingPunct="0">
              <a:spcBef>
                <a:spcPct val="0"/>
              </a:spcBef>
              <a:spcAft>
                <a:spcPct val="0"/>
              </a:spcAft>
            </a:pPr>
            <a:r>
              <a:rPr lang="en-US" sz="1400" dirty="0" smtClean="0">
                <a:latin typeface="Century Gothic" pitchFamily="34" charset="0"/>
                <a:ea typeface="Calibri" pitchFamily="34" charset="0"/>
                <a:cs typeface="Times New Roman" pitchFamily="18" charset="0"/>
              </a:rPr>
              <a:t> </a:t>
            </a:r>
            <a:endParaRPr lang="en-US" sz="1400" dirty="0" smtClean="0">
              <a:latin typeface="Century Gothic" pitchFamily="34" charset="0"/>
            </a:endParaRPr>
          </a:p>
        </p:txBody>
      </p:sp>
      <p:sp>
        <p:nvSpPr>
          <p:cNvPr id="5" name="TextBox 4"/>
          <p:cNvSpPr txBox="1"/>
          <p:nvPr/>
        </p:nvSpPr>
        <p:spPr>
          <a:xfrm>
            <a:off x="1600200" y="61722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TIMELINE AND PUBLIC EVENT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extLst>
      <p:ext uri="{BB962C8B-B14F-4D97-AF65-F5344CB8AC3E}">
        <p14:creationId xmlns="" xmlns:p14="http://schemas.microsoft.com/office/powerpoint/2010/main" val="32887194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762000" y="700445"/>
            <a:ext cx="7696200"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entury Gothic" pitchFamily="34" charset="0"/>
                <a:ea typeface="Lucida Sans Unicode" pitchFamily="34" charset="0"/>
                <a:cs typeface="Times New Roman" pitchFamily="18" charset="0"/>
              </a:rPr>
              <a:t>Concept &amp; </a:t>
            </a:r>
            <a:r>
              <a:rPr kumimoji="0" lang="en-US" sz="2400" b="1" i="0" u="none" strike="noStrike" cap="none" normalizeH="0" baseline="0" dirty="0" smtClean="0">
                <a:ln>
                  <a:noFill/>
                </a:ln>
                <a:solidFill>
                  <a:schemeClr val="tx1"/>
                </a:solidFill>
                <a:effectLst/>
                <a:latin typeface="Century Gothic" pitchFamily="34" charset="0"/>
                <a:ea typeface="Lucida Sans Unicode" pitchFamily="34" charset="0"/>
                <a:cs typeface="Times New Roman" pitchFamily="18" charset="0"/>
              </a:rPr>
              <a:t>Imagery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Century Gothic"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entury Gothic" pitchFamily="34" charset="0"/>
                <a:ea typeface="Lucida Sans Unicode" pitchFamily="34" charset="0"/>
                <a:cs typeface="Times New Roman" pitchFamily="18" charset="0"/>
              </a:rPr>
              <a:t>Two stainless steel fractal trees create an archway “entrance” to both the new Science Building and the future quad area of campus.  The two trees will be visible from the street. Their scale is large enough to complement the building.  The space between the trees and under their canopy, however, is of pedestrian scale; thus the artwork serves to bridge the scale of people to the scale of the building.</a:t>
            </a:r>
            <a:endParaRPr kumimoji="0" lang="en-US" sz="1600" b="0" i="0" u="none" strike="noStrike" cap="none" normalizeH="0" baseline="0" dirty="0" smtClean="0">
              <a:ln>
                <a:noFill/>
              </a:ln>
              <a:solidFill>
                <a:schemeClr val="tx1"/>
              </a:solidFill>
              <a:effectLst/>
              <a:latin typeface="Century Gothic"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Century Gothic" pitchFamily="34" charset="0"/>
              <a:ea typeface="Lucida Sans Unicode"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entury Gothic" pitchFamily="34" charset="0"/>
                <a:ea typeface="Lucida Sans Unicode" pitchFamily="34" charset="0"/>
                <a:cs typeface="Times New Roman" pitchFamily="18" charset="0"/>
              </a:rPr>
              <a:t>The trees are a natural form and refer to nature.  The trees are made of stainless steel and put together with  nuts and bolts; a reference to human interaction with nature.  </a:t>
            </a:r>
            <a:endParaRPr kumimoji="0" lang="en-US" sz="1600" b="0" i="0" u="none" strike="noStrike" cap="none" normalizeH="0" baseline="0" dirty="0" smtClean="0">
              <a:ln>
                <a:noFill/>
              </a:ln>
              <a:solidFill>
                <a:schemeClr val="tx1"/>
              </a:solidFill>
              <a:effectLst/>
              <a:latin typeface="Century Gothic"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Century Gothic" pitchFamily="34" charset="0"/>
              <a:ea typeface="Lucida Sans Unicode"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entury Gothic" pitchFamily="34" charset="0"/>
                <a:ea typeface="Lucida Sans Unicode" pitchFamily="34" charset="0"/>
                <a:cs typeface="Times New Roman" pitchFamily="18" charset="0"/>
              </a:rPr>
              <a:t>The branching structure is a fundamental structure that underlies many natural forms and phenomena.  The fractal nature of the trees, where each part of the tree is an identical copy of the other parts, scaled and rotated in space, is a mathematical concept that underlies the structure of many forms in nature.  The extent to which fractal organization underlies natural phenomena is not clearly understood, and is an area of continuing research in mathematics and the sciences.</a:t>
            </a:r>
          </a:p>
        </p:txBody>
      </p:sp>
      <p:sp>
        <p:nvSpPr>
          <p:cNvPr id="4" name="TextBox 3"/>
          <p:cNvSpPr txBox="1"/>
          <p:nvPr/>
        </p:nvSpPr>
        <p:spPr>
          <a:xfrm>
            <a:off x="1752600" y="63246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ARTWORK CONCEPT &amp; IMAGERY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28600" y="999383"/>
          <a:ext cx="8706668" cy="4870367"/>
        </p:xfrm>
        <a:graphic>
          <a:graphicData uri="http://schemas.openxmlformats.org/drawingml/2006/table">
            <a:tbl>
              <a:tblPr/>
              <a:tblGrid>
                <a:gridCol w="2605889"/>
                <a:gridCol w="4995077"/>
                <a:gridCol w="1105702"/>
              </a:tblGrid>
              <a:tr h="244041">
                <a:tc>
                  <a:txBody>
                    <a:bodyPr/>
                    <a:lstStyle/>
                    <a:p>
                      <a:pPr marL="0" marR="0" algn="l">
                        <a:lnSpc>
                          <a:spcPct val="115000"/>
                        </a:lnSpc>
                        <a:spcBef>
                          <a:spcPts val="0"/>
                        </a:spcBef>
                        <a:spcAft>
                          <a:spcPts val="0"/>
                        </a:spcAft>
                      </a:pPr>
                      <a:r>
                        <a:rPr lang="en-US" sz="1400" dirty="0" smtClean="0">
                          <a:latin typeface="Century Gothic"/>
                          <a:ea typeface="Calibri"/>
                          <a:cs typeface="Times New Roman"/>
                        </a:rPr>
                        <a:t>Category</a:t>
                      </a:r>
                    </a:p>
                    <a:p>
                      <a:pPr marL="0" marR="0" algn="l">
                        <a:lnSpc>
                          <a:spcPct val="115000"/>
                        </a:lnSpc>
                        <a:spcBef>
                          <a:spcPts val="0"/>
                        </a:spcBef>
                        <a:spcAft>
                          <a:spcPts val="0"/>
                        </a:spcAft>
                      </a:pPr>
                      <a:endParaRPr lang="en-US" sz="1400" dirty="0">
                        <a:latin typeface="Calibri"/>
                        <a:ea typeface="Calibri"/>
                        <a:cs typeface="Times New Roman"/>
                      </a:endParaRPr>
                    </a:p>
                  </a:txBody>
                  <a:tcPr marL="40882" marR="40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a:latin typeface="Century Gothic"/>
                          <a:ea typeface="Calibri"/>
                          <a:cs typeface="Times New Roman"/>
                        </a:rPr>
                        <a:t>Description</a:t>
                      </a:r>
                      <a:endParaRPr lang="en-US" sz="1400">
                        <a:latin typeface="Calibri"/>
                        <a:ea typeface="Calibri"/>
                        <a:cs typeface="Times New Roman"/>
                      </a:endParaRPr>
                    </a:p>
                  </a:txBody>
                  <a:tcPr marL="40882" marR="40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a:latin typeface="Century Gothic"/>
                          <a:ea typeface="Calibri"/>
                          <a:cs typeface="Times New Roman"/>
                        </a:rPr>
                        <a:t>Amount</a:t>
                      </a:r>
                      <a:endParaRPr lang="en-US" sz="1400">
                        <a:latin typeface="Calibri"/>
                        <a:ea typeface="Calibri"/>
                        <a:cs typeface="Times New Roman"/>
                      </a:endParaRPr>
                    </a:p>
                  </a:txBody>
                  <a:tcPr marL="40882" marR="40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48689">
                <a:tc>
                  <a:txBody>
                    <a:bodyPr/>
                    <a:lstStyle/>
                    <a:p>
                      <a:pPr marL="0" marR="0" algn="l">
                        <a:lnSpc>
                          <a:spcPct val="115000"/>
                        </a:lnSpc>
                        <a:spcBef>
                          <a:spcPts val="0"/>
                        </a:spcBef>
                        <a:spcAft>
                          <a:spcPts val="0"/>
                        </a:spcAft>
                      </a:pPr>
                      <a:r>
                        <a:rPr lang="en-US" sz="1400" dirty="0">
                          <a:latin typeface="Century Gothic"/>
                          <a:ea typeface="Calibri"/>
                          <a:cs typeface="Times New Roman"/>
                        </a:rPr>
                        <a:t>Materials &amp; equipment</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Structure engineer</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Labor- artist</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Labor- assistant </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Studio</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Identification plaque</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Installation labor/ equipment</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Insurance</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Artist travel cost</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Delivery of artwork to site</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Installation per diem</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Public event</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Artist fee</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WA state tax </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Contingency &amp; inflation</a:t>
                      </a:r>
                      <a:endParaRPr lang="en-US" sz="1400" dirty="0">
                        <a:latin typeface="Calibri"/>
                        <a:ea typeface="Calibri"/>
                        <a:cs typeface="Times New Roman"/>
                      </a:endParaRPr>
                    </a:p>
                  </a:txBody>
                  <a:tcPr marL="40882" marR="40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dirty="0">
                          <a:latin typeface="Century Gothic"/>
                          <a:ea typeface="Calibri"/>
                          <a:cs typeface="Times New Roman"/>
                        </a:rPr>
                        <a:t>SS rods, pre-cast concrete, lighting &amp; related equipment </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C</a:t>
                      </a:r>
                      <a:r>
                        <a:rPr lang="en-US" sz="1400" dirty="0" smtClean="0">
                          <a:latin typeface="Century Gothic"/>
                          <a:ea typeface="Calibri"/>
                          <a:cs typeface="Times New Roman"/>
                        </a:rPr>
                        <a:t>onsulting </a:t>
                      </a:r>
                      <a:r>
                        <a:rPr lang="en-US" sz="1400" dirty="0">
                          <a:latin typeface="Century Gothic"/>
                          <a:ea typeface="Calibri"/>
                          <a:cs typeface="Times New Roman"/>
                        </a:rPr>
                        <a:t>&amp; stamped engineering calculation</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F</a:t>
                      </a:r>
                      <a:r>
                        <a:rPr lang="en-US" sz="1400" dirty="0" smtClean="0">
                          <a:latin typeface="Century Gothic"/>
                          <a:ea typeface="Calibri"/>
                          <a:cs typeface="Times New Roman"/>
                        </a:rPr>
                        <a:t>abrication </a:t>
                      </a:r>
                      <a:r>
                        <a:rPr lang="en-US" sz="1400" dirty="0">
                          <a:latin typeface="Century Gothic"/>
                          <a:ea typeface="Calibri"/>
                          <a:cs typeface="Times New Roman"/>
                        </a:rPr>
                        <a:t>of welded sculpture</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C</a:t>
                      </a:r>
                      <a:r>
                        <a:rPr lang="en-US" sz="1400" dirty="0" smtClean="0">
                          <a:latin typeface="Century Gothic"/>
                          <a:ea typeface="Calibri"/>
                          <a:cs typeface="Times New Roman"/>
                        </a:rPr>
                        <a:t>oncrete </a:t>
                      </a:r>
                      <a:r>
                        <a:rPr lang="en-US" sz="1400" dirty="0">
                          <a:latin typeface="Century Gothic"/>
                          <a:ea typeface="Calibri"/>
                          <a:cs typeface="Times New Roman"/>
                        </a:rPr>
                        <a:t>&amp; site work  </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O</a:t>
                      </a:r>
                      <a:r>
                        <a:rPr lang="en-US" sz="1400" dirty="0" smtClean="0">
                          <a:latin typeface="Century Gothic"/>
                          <a:ea typeface="Calibri"/>
                          <a:cs typeface="Times New Roman"/>
                        </a:rPr>
                        <a:t>verhead </a:t>
                      </a:r>
                      <a:r>
                        <a:rPr lang="en-US" sz="1400" dirty="0">
                          <a:latin typeface="Century Gothic"/>
                          <a:ea typeface="Calibri"/>
                          <a:cs typeface="Times New Roman"/>
                        </a:rPr>
                        <a:t>costs rental space during production</a:t>
                      </a:r>
                      <a:endParaRPr lang="en-US" sz="1400" dirty="0">
                        <a:latin typeface="Calibri"/>
                        <a:ea typeface="Calibri"/>
                        <a:cs typeface="Times New Roman"/>
                      </a:endParaRPr>
                    </a:p>
                    <a:p>
                      <a:pPr marL="0" marR="0" algn="l">
                        <a:lnSpc>
                          <a:spcPct val="115000"/>
                        </a:lnSpc>
                        <a:spcBef>
                          <a:spcPts val="0"/>
                        </a:spcBef>
                        <a:spcAft>
                          <a:spcPts val="0"/>
                        </a:spcAft>
                      </a:pPr>
                      <a:r>
                        <a:rPr lang="en-US" sz="1400" dirty="0" smtClean="0">
                          <a:latin typeface="Century Gothic"/>
                          <a:ea typeface="Calibri"/>
                          <a:cs typeface="Times New Roman"/>
                        </a:rPr>
                        <a:t>3/8-inch </a:t>
                      </a:r>
                      <a:r>
                        <a:rPr lang="en-US" sz="1400" dirty="0">
                          <a:latin typeface="Century Gothic"/>
                          <a:ea typeface="Calibri"/>
                          <a:cs typeface="Times New Roman"/>
                        </a:rPr>
                        <a:t>etched stainless steel w/epoxy anchor</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E</a:t>
                      </a:r>
                      <a:r>
                        <a:rPr lang="en-US" sz="1400" dirty="0" smtClean="0">
                          <a:latin typeface="Century Gothic"/>
                          <a:ea typeface="Calibri"/>
                          <a:cs typeface="Times New Roman"/>
                        </a:rPr>
                        <a:t>xtra </a:t>
                      </a:r>
                      <a:r>
                        <a:rPr lang="en-US" sz="1400" dirty="0">
                          <a:latin typeface="Century Gothic"/>
                          <a:ea typeface="Calibri"/>
                          <a:cs typeface="Times New Roman"/>
                        </a:rPr>
                        <a:t>help and small crane service</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D</a:t>
                      </a:r>
                      <a:r>
                        <a:rPr lang="en-US" sz="1400" dirty="0" smtClean="0">
                          <a:latin typeface="Century Gothic"/>
                          <a:ea typeface="Calibri"/>
                          <a:cs typeface="Times New Roman"/>
                        </a:rPr>
                        <a:t>uring </a:t>
                      </a:r>
                      <a:r>
                        <a:rPr lang="en-US" sz="1400" dirty="0">
                          <a:latin typeface="Century Gothic"/>
                          <a:ea typeface="Calibri"/>
                          <a:cs typeface="Times New Roman"/>
                        </a:rPr>
                        <a:t>fabrication &amp; installation</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S</a:t>
                      </a:r>
                      <a:r>
                        <a:rPr lang="en-US" sz="1400" dirty="0" smtClean="0">
                          <a:latin typeface="Century Gothic"/>
                          <a:ea typeface="Calibri"/>
                          <a:cs typeface="Times New Roman"/>
                        </a:rPr>
                        <a:t>ite </a:t>
                      </a:r>
                      <a:r>
                        <a:rPr lang="en-US" sz="1400" dirty="0">
                          <a:latin typeface="Century Gothic"/>
                          <a:ea typeface="Calibri"/>
                          <a:cs typeface="Times New Roman"/>
                        </a:rPr>
                        <a:t>&amp; shop visits  </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C</a:t>
                      </a:r>
                      <a:r>
                        <a:rPr lang="en-US" sz="1400" dirty="0" smtClean="0">
                          <a:latin typeface="Century Gothic"/>
                          <a:ea typeface="Calibri"/>
                          <a:cs typeface="Times New Roman"/>
                        </a:rPr>
                        <a:t>olumns </a:t>
                      </a:r>
                      <a:r>
                        <a:rPr lang="en-US" sz="1400" dirty="0">
                          <a:latin typeface="Century Gothic"/>
                          <a:ea typeface="Calibri"/>
                          <a:cs typeface="Times New Roman"/>
                        </a:rPr>
                        <a:t>&amp; sculpture delivery on flatbed</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A</a:t>
                      </a:r>
                      <a:r>
                        <a:rPr lang="en-US" sz="1400" dirty="0" smtClean="0">
                          <a:latin typeface="Century Gothic"/>
                          <a:ea typeface="Calibri"/>
                          <a:cs typeface="Times New Roman"/>
                        </a:rPr>
                        <a:t>rtist </a:t>
                      </a:r>
                      <a:r>
                        <a:rPr lang="en-US" sz="1400" dirty="0">
                          <a:latin typeface="Century Gothic"/>
                          <a:ea typeface="Calibri"/>
                          <a:cs typeface="Times New Roman"/>
                        </a:rPr>
                        <a:t>&amp; crew meals during installation</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P</a:t>
                      </a:r>
                      <a:r>
                        <a:rPr lang="en-US" sz="1400" dirty="0" smtClean="0">
                          <a:latin typeface="Century Gothic"/>
                          <a:ea typeface="Calibri"/>
                          <a:cs typeface="Times New Roman"/>
                        </a:rPr>
                        <a:t>resentation </a:t>
                      </a:r>
                      <a:r>
                        <a:rPr lang="en-US" sz="1400" dirty="0">
                          <a:latin typeface="Century Gothic"/>
                          <a:ea typeface="Calibri"/>
                          <a:cs typeface="Times New Roman"/>
                        </a:rPr>
                        <a:t>preparation &amp; time for 1 BCC presentation</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I</a:t>
                      </a:r>
                      <a:r>
                        <a:rPr lang="en-US" sz="1400" dirty="0" smtClean="0">
                          <a:latin typeface="Century Gothic"/>
                          <a:ea typeface="Calibri"/>
                          <a:cs typeface="Times New Roman"/>
                        </a:rPr>
                        <a:t>deas</a:t>
                      </a:r>
                      <a:r>
                        <a:rPr lang="en-US" sz="1400" dirty="0">
                          <a:latin typeface="Century Gothic"/>
                          <a:ea typeface="Calibri"/>
                          <a:cs typeface="Times New Roman"/>
                        </a:rPr>
                        <a:t>, coordination &amp; site visit for 2 persons</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O</a:t>
                      </a:r>
                      <a:r>
                        <a:rPr lang="en-US" sz="1400" dirty="0" smtClean="0">
                          <a:latin typeface="Century Gothic"/>
                          <a:ea typeface="Calibri"/>
                          <a:cs typeface="Times New Roman"/>
                        </a:rPr>
                        <a:t>n </a:t>
                      </a:r>
                      <a:r>
                        <a:rPr lang="en-US" sz="1400" dirty="0">
                          <a:latin typeface="Century Gothic"/>
                          <a:ea typeface="Calibri"/>
                          <a:cs typeface="Times New Roman"/>
                        </a:rPr>
                        <a:t>artist fee &amp; labor   </a:t>
                      </a:r>
                      <a:endParaRPr lang="en-US" sz="1400" dirty="0">
                        <a:latin typeface="Calibri"/>
                        <a:ea typeface="Calibri"/>
                        <a:cs typeface="Times New Roman"/>
                      </a:endParaRPr>
                    </a:p>
                    <a:p>
                      <a:pPr marL="0" marR="0" algn="l">
                        <a:lnSpc>
                          <a:spcPct val="115000"/>
                        </a:lnSpc>
                        <a:spcBef>
                          <a:spcPts val="0"/>
                        </a:spcBef>
                        <a:spcAft>
                          <a:spcPts val="0"/>
                        </a:spcAft>
                      </a:pPr>
                      <a:r>
                        <a:rPr lang="en-US" sz="1400" dirty="0">
                          <a:latin typeface="Century Gothic"/>
                          <a:ea typeface="Calibri"/>
                          <a:cs typeface="Times New Roman"/>
                        </a:rPr>
                        <a:t>U</a:t>
                      </a:r>
                      <a:r>
                        <a:rPr lang="en-US" sz="1400" dirty="0" smtClean="0">
                          <a:latin typeface="Century Gothic"/>
                          <a:ea typeface="Calibri"/>
                          <a:cs typeface="Times New Roman"/>
                        </a:rPr>
                        <a:t>nforeseen </a:t>
                      </a:r>
                      <a:r>
                        <a:rPr lang="en-US" sz="1400" dirty="0">
                          <a:latin typeface="Century Gothic"/>
                          <a:ea typeface="Calibri"/>
                          <a:cs typeface="Times New Roman"/>
                        </a:rPr>
                        <a:t>costs &amp; inflation</a:t>
                      </a:r>
                      <a:endParaRPr lang="en-US" sz="1400" dirty="0">
                        <a:latin typeface="Calibri"/>
                        <a:ea typeface="Calibri"/>
                        <a:cs typeface="Times New Roman"/>
                      </a:endParaRPr>
                    </a:p>
                  </a:txBody>
                  <a:tcPr marL="40882" marR="40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a:latin typeface="Century Gothic"/>
                          <a:ea typeface="Calibri"/>
                          <a:cs typeface="Times New Roman"/>
                        </a:rPr>
                        <a:t>$40,000.00  </a:t>
                      </a:r>
                      <a:endParaRPr lang="en-US" sz="1400">
                        <a:latin typeface="Calibri"/>
                        <a:ea typeface="Calibri"/>
                        <a:cs typeface="Times New Roman"/>
                      </a:endParaRPr>
                    </a:p>
                    <a:p>
                      <a:pPr marL="0" marR="0" algn="r">
                        <a:lnSpc>
                          <a:spcPct val="115000"/>
                        </a:lnSpc>
                        <a:spcBef>
                          <a:spcPts val="0"/>
                        </a:spcBef>
                        <a:spcAft>
                          <a:spcPts val="0"/>
                        </a:spcAft>
                      </a:pPr>
                      <a:r>
                        <a:rPr lang="en-US" sz="1400">
                          <a:latin typeface="Century Gothic"/>
                          <a:ea typeface="Calibri"/>
                          <a:cs typeface="Times New Roman"/>
                        </a:rPr>
                        <a:t>  $1,000.00  </a:t>
                      </a:r>
                      <a:endParaRPr lang="en-US" sz="1400">
                        <a:latin typeface="Calibri"/>
                        <a:ea typeface="Calibri"/>
                        <a:cs typeface="Times New Roman"/>
                      </a:endParaRPr>
                    </a:p>
                    <a:p>
                      <a:pPr marL="0" marR="0" algn="r">
                        <a:lnSpc>
                          <a:spcPct val="115000"/>
                        </a:lnSpc>
                        <a:spcBef>
                          <a:spcPts val="0"/>
                        </a:spcBef>
                        <a:spcAft>
                          <a:spcPts val="0"/>
                        </a:spcAft>
                      </a:pPr>
                      <a:r>
                        <a:rPr lang="en-US" sz="1400">
                          <a:latin typeface="Century Gothic"/>
                          <a:ea typeface="Calibri"/>
                          <a:cs typeface="Times New Roman"/>
                        </a:rPr>
                        <a:t>  $9,000.00  </a:t>
                      </a:r>
                      <a:endParaRPr lang="en-US" sz="1400">
                        <a:latin typeface="Calibri"/>
                        <a:ea typeface="Calibri"/>
                        <a:cs typeface="Times New Roman"/>
                      </a:endParaRPr>
                    </a:p>
                    <a:p>
                      <a:pPr marL="0" marR="0" algn="r">
                        <a:lnSpc>
                          <a:spcPct val="115000"/>
                        </a:lnSpc>
                        <a:spcBef>
                          <a:spcPts val="0"/>
                        </a:spcBef>
                        <a:spcAft>
                          <a:spcPts val="0"/>
                        </a:spcAft>
                      </a:pPr>
                      <a:r>
                        <a:rPr lang="en-US" sz="1400">
                          <a:latin typeface="Century Gothic"/>
                          <a:ea typeface="Calibri"/>
                          <a:cs typeface="Times New Roman"/>
                        </a:rPr>
                        <a:t>  $9,000.00  </a:t>
                      </a:r>
                      <a:endParaRPr lang="en-US" sz="1400">
                        <a:latin typeface="Calibri"/>
                        <a:ea typeface="Calibri"/>
                        <a:cs typeface="Times New Roman"/>
                      </a:endParaRPr>
                    </a:p>
                    <a:p>
                      <a:pPr marL="0" marR="0" algn="r">
                        <a:lnSpc>
                          <a:spcPct val="115000"/>
                        </a:lnSpc>
                        <a:spcBef>
                          <a:spcPts val="0"/>
                        </a:spcBef>
                        <a:spcAft>
                          <a:spcPts val="0"/>
                        </a:spcAft>
                      </a:pPr>
                      <a:r>
                        <a:rPr lang="en-US" sz="1400">
                          <a:latin typeface="Century Gothic"/>
                          <a:ea typeface="Calibri"/>
                          <a:cs typeface="Times New Roman"/>
                        </a:rPr>
                        <a:t>  $3,000.00  </a:t>
                      </a:r>
                      <a:endParaRPr lang="en-US" sz="1400">
                        <a:latin typeface="Calibri"/>
                        <a:ea typeface="Calibri"/>
                        <a:cs typeface="Times New Roman"/>
                      </a:endParaRPr>
                    </a:p>
                    <a:p>
                      <a:pPr marL="0" marR="0" algn="r">
                        <a:lnSpc>
                          <a:spcPct val="115000"/>
                        </a:lnSpc>
                        <a:spcBef>
                          <a:spcPts val="0"/>
                        </a:spcBef>
                        <a:spcAft>
                          <a:spcPts val="0"/>
                        </a:spcAft>
                      </a:pPr>
                      <a:r>
                        <a:rPr lang="en-US" sz="1400">
                          <a:latin typeface="Century Gothic"/>
                          <a:ea typeface="Calibri"/>
                          <a:cs typeface="Times New Roman"/>
                        </a:rPr>
                        <a:t>    $ 500.00  </a:t>
                      </a:r>
                      <a:endParaRPr lang="en-US" sz="1400">
                        <a:latin typeface="Calibri"/>
                        <a:ea typeface="Calibri"/>
                        <a:cs typeface="Times New Roman"/>
                      </a:endParaRPr>
                    </a:p>
                    <a:p>
                      <a:pPr marL="0" marR="0" algn="r">
                        <a:lnSpc>
                          <a:spcPct val="115000"/>
                        </a:lnSpc>
                        <a:spcBef>
                          <a:spcPts val="0"/>
                        </a:spcBef>
                        <a:spcAft>
                          <a:spcPts val="0"/>
                        </a:spcAft>
                      </a:pPr>
                      <a:r>
                        <a:rPr lang="en-US" sz="1400">
                          <a:latin typeface="Century Gothic"/>
                          <a:ea typeface="Calibri"/>
                          <a:cs typeface="Times New Roman"/>
                        </a:rPr>
                        <a:t>  $5,000.00  </a:t>
                      </a:r>
                      <a:endParaRPr lang="en-US" sz="1400">
                        <a:latin typeface="Calibri"/>
                        <a:ea typeface="Calibri"/>
                        <a:cs typeface="Times New Roman"/>
                      </a:endParaRPr>
                    </a:p>
                    <a:p>
                      <a:pPr marL="0" marR="0" algn="r">
                        <a:lnSpc>
                          <a:spcPct val="115000"/>
                        </a:lnSpc>
                        <a:spcBef>
                          <a:spcPts val="0"/>
                        </a:spcBef>
                        <a:spcAft>
                          <a:spcPts val="0"/>
                        </a:spcAft>
                      </a:pPr>
                      <a:r>
                        <a:rPr lang="en-US" sz="1400">
                          <a:latin typeface="Century Gothic"/>
                          <a:ea typeface="Calibri"/>
                          <a:cs typeface="Times New Roman"/>
                        </a:rPr>
                        <a:t>$ 500.00  </a:t>
                      </a:r>
                      <a:endParaRPr lang="en-US" sz="1400">
                        <a:latin typeface="Calibri"/>
                        <a:ea typeface="Calibri"/>
                        <a:cs typeface="Times New Roman"/>
                      </a:endParaRPr>
                    </a:p>
                    <a:p>
                      <a:pPr marL="0" marR="0" algn="r">
                        <a:lnSpc>
                          <a:spcPct val="115000"/>
                        </a:lnSpc>
                        <a:spcBef>
                          <a:spcPts val="0"/>
                        </a:spcBef>
                        <a:spcAft>
                          <a:spcPts val="0"/>
                        </a:spcAft>
                      </a:pPr>
                      <a:r>
                        <a:rPr lang="en-US" sz="1400">
                          <a:latin typeface="Century Gothic"/>
                          <a:ea typeface="Calibri"/>
                          <a:cs typeface="Times New Roman"/>
                        </a:rPr>
                        <a:t>$ 500.00  </a:t>
                      </a:r>
                      <a:endParaRPr lang="en-US" sz="1400">
                        <a:latin typeface="Calibri"/>
                        <a:ea typeface="Calibri"/>
                        <a:cs typeface="Times New Roman"/>
                      </a:endParaRPr>
                    </a:p>
                    <a:p>
                      <a:pPr marL="0" marR="0" algn="r">
                        <a:lnSpc>
                          <a:spcPct val="115000"/>
                        </a:lnSpc>
                        <a:spcBef>
                          <a:spcPts val="0"/>
                        </a:spcBef>
                        <a:spcAft>
                          <a:spcPts val="0"/>
                        </a:spcAft>
                      </a:pPr>
                      <a:r>
                        <a:rPr lang="en-US" sz="1400">
                          <a:latin typeface="Century Gothic"/>
                          <a:ea typeface="Calibri"/>
                          <a:cs typeface="Times New Roman"/>
                        </a:rPr>
                        <a:t>$1,000.00  </a:t>
                      </a:r>
                      <a:endParaRPr lang="en-US" sz="1400">
                        <a:latin typeface="Calibri"/>
                        <a:ea typeface="Calibri"/>
                        <a:cs typeface="Times New Roman"/>
                      </a:endParaRPr>
                    </a:p>
                    <a:p>
                      <a:pPr marL="0" marR="0" algn="r">
                        <a:lnSpc>
                          <a:spcPct val="115000"/>
                        </a:lnSpc>
                        <a:spcBef>
                          <a:spcPts val="0"/>
                        </a:spcBef>
                        <a:spcAft>
                          <a:spcPts val="0"/>
                        </a:spcAft>
                      </a:pPr>
                      <a:r>
                        <a:rPr lang="en-US" sz="1400">
                          <a:latin typeface="Century Gothic"/>
                          <a:ea typeface="Calibri"/>
                          <a:cs typeface="Times New Roman"/>
                        </a:rPr>
                        <a:t>$ 420.00  </a:t>
                      </a:r>
                      <a:endParaRPr lang="en-US" sz="1400">
                        <a:latin typeface="Calibri"/>
                        <a:ea typeface="Calibri"/>
                        <a:cs typeface="Times New Roman"/>
                      </a:endParaRPr>
                    </a:p>
                    <a:p>
                      <a:pPr marL="0" marR="0" algn="r">
                        <a:lnSpc>
                          <a:spcPct val="115000"/>
                        </a:lnSpc>
                        <a:spcBef>
                          <a:spcPts val="0"/>
                        </a:spcBef>
                        <a:spcAft>
                          <a:spcPts val="0"/>
                        </a:spcAft>
                      </a:pPr>
                      <a:r>
                        <a:rPr lang="en-US" sz="1400">
                          <a:latin typeface="Century Gothic"/>
                          <a:ea typeface="Calibri"/>
                          <a:cs typeface="Times New Roman"/>
                        </a:rPr>
                        <a:t>$ 350.00  </a:t>
                      </a:r>
                      <a:endParaRPr lang="en-US" sz="1400">
                        <a:latin typeface="Calibri"/>
                        <a:ea typeface="Calibri"/>
                        <a:cs typeface="Times New Roman"/>
                      </a:endParaRPr>
                    </a:p>
                    <a:p>
                      <a:pPr marL="0" marR="0" algn="r">
                        <a:lnSpc>
                          <a:spcPct val="115000"/>
                        </a:lnSpc>
                        <a:spcBef>
                          <a:spcPts val="0"/>
                        </a:spcBef>
                        <a:spcAft>
                          <a:spcPts val="0"/>
                        </a:spcAft>
                      </a:pPr>
                      <a:r>
                        <a:rPr lang="en-US" sz="1400">
                          <a:latin typeface="Century Gothic"/>
                          <a:ea typeface="Calibri"/>
                          <a:cs typeface="Times New Roman"/>
                        </a:rPr>
                        <a:t>$8,000.00  </a:t>
                      </a:r>
                      <a:endParaRPr lang="en-US" sz="1400">
                        <a:latin typeface="Calibri"/>
                        <a:ea typeface="Calibri"/>
                        <a:cs typeface="Times New Roman"/>
                      </a:endParaRPr>
                    </a:p>
                    <a:p>
                      <a:pPr marL="0" marR="0" algn="r">
                        <a:lnSpc>
                          <a:spcPct val="115000"/>
                        </a:lnSpc>
                        <a:spcBef>
                          <a:spcPts val="0"/>
                        </a:spcBef>
                        <a:spcAft>
                          <a:spcPts val="0"/>
                        </a:spcAft>
                      </a:pPr>
                      <a:r>
                        <a:rPr lang="en-US" sz="1400">
                          <a:latin typeface="Century Gothic"/>
                          <a:ea typeface="Calibri"/>
                          <a:cs typeface="Times New Roman"/>
                        </a:rPr>
                        <a:t>$1,512.00</a:t>
                      </a:r>
                      <a:endParaRPr lang="en-US" sz="1400">
                        <a:latin typeface="Calibri"/>
                        <a:ea typeface="Calibri"/>
                        <a:cs typeface="Times New Roman"/>
                      </a:endParaRPr>
                    </a:p>
                    <a:p>
                      <a:pPr marL="0" marR="0" algn="r">
                        <a:lnSpc>
                          <a:spcPct val="115000"/>
                        </a:lnSpc>
                        <a:spcBef>
                          <a:spcPts val="0"/>
                        </a:spcBef>
                        <a:spcAft>
                          <a:spcPts val="0"/>
                        </a:spcAft>
                      </a:pPr>
                      <a:r>
                        <a:rPr lang="en-US" sz="1400">
                          <a:latin typeface="Century Gothic"/>
                          <a:ea typeface="Calibri"/>
                          <a:cs typeface="Times New Roman"/>
                        </a:rPr>
                        <a:t>$7,000.00  </a:t>
                      </a:r>
                      <a:endParaRPr lang="en-US" sz="1400">
                        <a:latin typeface="Calibri"/>
                        <a:ea typeface="Calibri"/>
                        <a:cs typeface="Times New Roman"/>
                      </a:endParaRPr>
                    </a:p>
                  </a:txBody>
                  <a:tcPr marL="40882" marR="40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041">
                <a:tc>
                  <a:txBody>
                    <a:bodyPr/>
                    <a:lstStyle/>
                    <a:p>
                      <a:pPr marL="0" marR="0" algn="l">
                        <a:lnSpc>
                          <a:spcPct val="115000"/>
                        </a:lnSpc>
                        <a:spcBef>
                          <a:spcPts val="0"/>
                        </a:spcBef>
                        <a:spcAft>
                          <a:spcPts val="0"/>
                        </a:spcAft>
                      </a:pPr>
                      <a:r>
                        <a:rPr lang="en-US" sz="1400">
                          <a:latin typeface="Century Gothic"/>
                          <a:ea typeface="Calibri"/>
                          <a:cs typeface="Times New Roman"/>
                        </a:rPr>
                        <a:t>Total</a:t>
                      </a:r>
                      <a:endParaRPr lang="en-US" sz="1400">
                        <a:latin typeface="Calibri"/>
                        <a:ea typeface="Calibri"/>
                        <a:cs typeface="Times New Roman"/>
                      </a:endParaRPr>
                    </a:p>
                  </a:txBody>
                  <a:tcPr marL="40882" marR="40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400">
                          <a:latin typeface="Century Gothic"/>
                          <a:ea typeface="Calibri"/>
                          <a:cs typeface="Times New Roman"/>
                        </a:rPr>
                        <a:t>Artwork Budget  </a:t>
                      </a:r>
                      <a:endParaRPr lang="en-US" sz="1400">
                        <a:latin typeface="Calibri"/>
                        <a:ea typeface="Calibri"/>
                        <a:cs typeface="Times New Roman"/>
                      </a:endParaRPr>
                    </a:p>
                  </a:txBody>
                  <a:tcPr marL="40882" marR="40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400" dirty="0">
                          <a:latin typeface="Century Gothic"/>
                          <a:ea typeface="Calibri"/>
                          <a:cs typeface="Times New Roman"/>
                        </a:rPr>
                        <a:t>$86,782.00 </a:t>
                      </a:r>
                      <a:endParaRPr lang="en-US" sz="1400" dirty="0">
                        <a:latin typeface="Calibri"/>
                        <a:ea typeface="Calibri"/>
                        <a:cs typeface="Times New Roman"/>
                      </a:endParaRPr>
                    </a:p>
                  </a:txBody>
                  <a:tcPr marL="40882" marR="408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339" name="Rectangle 3"/>
          <p:cNvSpPr>
            <a:spLocks noChangeArrowheads="1"/>
          </p:cNvSpPr>
          <p:nvPr/>
        </p:nvSpPr>
        <p:spPr bwMode="auto">
          <a:xfrm>
            <a:off x="228600" y="304800"/>
            <a:ext cx="2076209"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BCC Budget </a:t>
            </a:r>
            <a:endParaRPr kumimoji="0" lang="en-US" sz="2400" b="0" i="0" u="none" strike="noStrike" cap="none" normalizeH="0" baseline="0" dirty="0" smtClean="0">
              <a:ln>
                <a:noFill/>
              </a:ln>
              <a:solidFill>
                <a:schemeClr val="tx1"/>
              </a:solidFill>
              <a:effectLst/>
              <a:latin typeface="Arial" pitchFamily="34" charset="0"/>
            </a:endParaRPr>
          </a:p>
        </p:txBody>
      </p:sp>
      <p:sp>
        <p:nvSpPr>
          <p:cNvPr id="6" name="TextBox 5"/>
          <p:cNvSpPr txBox="1"/>
          <p:nvPr/>
        </p:nvSpPr>
        <p:spPr>
          <a:xfrm>
            <a:off x="1600200" y="61722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FABRICATION BUDGET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extLst>
      <p:ext uri="{BB962C8B-B14F-4D97-AF65-F5344CB8AC3E}">
        <p14:creationId xmlns="" xmlns:p14="http://schemas.microsoft.com/office/powerpoint/2010/main" val="5734522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7.032.000_Lead_Pencil_proposall08.jpg"/>
          <p:cNvPicPr>
            <a:picLocks noChangeAspect="1"/>
          </p:cNvPicPr>
          <p:nvPr/>
        </p:nvPicPr>
        <p:blipFill>
          <a:blip r:embed="rId2" cstate="print"/>
          <a:stretch>
            <a:fillRect/>
          </a:stretch>
        </p:blipFill>
        <p:spPr>
          <a:xfrm>
            <a:off x="716358" y="708016"/>
            <a:ext cx="7665642" cy="5486400"/>
          </a:xfrm>
          <a:prstGeom prst="rect">
            <a:avLst/>
          </a:prstGeom>
        </p:spPr>
      </p:pic>
      <p:sp>
        <p:nvSpPr>
          <p:cNvPr id="5" name="TextBox 4"/>
          <p:cNvSpPr txBox="1"/>
          <p:nvPr/>
        </p:nvSpPr>
        <p:spPr>
          <a:xfrm>
            <a:off x="1600200" y="61722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ARTISTS’ RENDERING</a:t>
            </a:r>
            <a:endParaRPr lang="en-US" b="1" dirty="0">
              <a:solidFill>
                <a:schemeClr val="bg1">
                  <a:lumMod val="50000"/>
                </a:schemeClr>
              </a:solidFill>
              <a:latin typeface="Century Gothic" pitchFamily="34" charset="0"/>
            </a:endParaRPr>
          </a:p>
        </p:txBody>
      </p:sp>
    </p:spTree>
    <p:extLst>
      <p:ext uri="{BB962C8B-B14F-4D97-AF65-F5344CB8AC3E}">
        <p14:creationId xmlns="" xmlns:p14="http://schemas.microsoft.com/office/powerpoint/2010/main" val="18485132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7.032.000_Lead_Pencil_proposall06.jpg"/>
          <p:cNvPicPr>
            <a:picLocks noChangeAspect="1"/>
          </p:cNvPicPr>
          <p:nvPr/>
        </p:nvPicPr>
        <p:blipFill>
          <a:blip r:embed="rId2" cstate="print"/>
          <a:srcRect t="6667" b="2222"/>
          <a:stretch>
            <a:fillRect/>
          </a:stretch>
        </p:blipFill>
        <p:spPr>
          <a:xfrm>
            <a:off x="665465" y="685800"/>
            <a:ext cx="7792735" cy="5486400"/>
          </a:xfrm>
          <a:prstGeom prst="rect">
            <a:avLst/>
          </a:prstGeom>
        </p:spPr>
      </p:pic>
      <p:sp>
        <p:nvSpPr>
          <p:cNvPr id="5" name="TextBox 4"/>
          <p:cNvSpPr txBox="1"/>
          <p:nvPr/>
        </p:nvSpPr>
        <p:spPr>
          <a:xfrm>
            <a:off x="1600200" y="61722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ARTISTS’ RENDERING</a:t>
            </a:r>
            <a:endParaRPr lang="en-US" b="1" dirty="0">
              <a:solidFill>
                <a:schemeClr val="bg1">
                  <a:lumMod val="50000"/>
                </a:schemeClr>
              </a:solidFill>
              <a:latin typeface="Century Gothic" pitchFamily="34" charset="0"/>
            </a:endParaRPr>
          </a:p>
        </p:txBody>
      </p:sp>
    </p:spTree>
    <p:extLst>
      <p:ext uri="{BB962C8B-B14F-4D97-AF65-F5344CB8AC3E}">
        <p14:creationId xmlns="" xmlns:p14="http://schemas.microsoft.com/office/powerpoint/2010/main" val="29858680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7.032.000_Lead_Pencil_proposall09.jpg"/>
          <p:cNvPicPr>
            <a:picLocks noChangeAspect="1"/>
          </p:cNvPicPr>
          <p:nvPr/>
        </p:nvPicPr>
        <p:blipFill>
          <a:blip r:embed="rId2" cstate="print"/>
          <a:srcRect t="5555" b="2222"/>
          <a:stretch>
            <a:fillRect/>
          </a:stretch>
        </p:blipFill>
        <p:spPr>
          <a:xfrm>
            <a:off x="685800" y="685800"/>
            <a:ext cx="7698846" cy="5486400"/>
          </a:xfrm>
          <a:prstGeom prst="rect">
            <a:avLst/>
          </a:prstGeom>
        </p:spPr>
      </p:pic>
      <p:sp>
        <p:nvSpPr>
          <p:cNvPr id="5" name="TextBox 4"/>
          <p:cNvSpPr txBox="1"/>
          <p:nvPr/>
        </p:nvSpPr>
        <p:spPr>
          <a:xfrm>
            <a:off x="1600200" y="61722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ARTISTS’ RENDERING</a:t>
            </a:r>
            <a:endParaRPr lang="en-US" b="1" dirty="0">
              <a:solidFill>
                <a:schemeClr val="bg1">
                  <a:lumMod val="50000"/>
                </a:schemeClr>
              </a:solidFill>
              <a:latin typeface="Century Gothic" pitchFamily="34" charset="0"/>
            </a:endParaRPr>
          </a:p>
        </p:txBody>
      </p:sp>
    </p:spTree>
    <p:extLst>
      <p:ext uri="{BB962C8B-B14F-4D97-AF65-F5344CB8AC3E}">
        <p14:creationId xmlns="" xmlns:p14="http://schemas.microsoft.com/office/powerpoint/2010/main" val="3889354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7.032.000_Lead_Pencil_proposall02.jpg"/>
          <p:cNvPicPr>
            <a:picLocks noChangeAspect="1"/>
          </p:cNvPicPr>
          <p:nvPr/>
        </p:nvPicPr>
        <p:blipFill>
          <a:blip r:embed="rId2" cstate="print"/>
          <a:stretch>
            <a:fillRect/>
          </a:stretch>
        </p:blipFill>
        <p:spPr>
          <a:xfrm>
            <a:off x="0" y="1752600"/>
            <a:ext cx="9144000" cy="3291840"/>
          </a:xfrm>
          <a:prstGeom prst="rect">
            <a:avLst/>
          </a:prstGeom>
        </p:spPr>
      </p:pic>
      <p:sp>
        <p:nvSpPr>
          <p:cNvPr id="4" name="TextBox 3"/>
          <p:cNvSpPr txBox="1"/>
          <p:nvPr/>
        </p:nvSpPr>
        <p:spPr>
          <a:xfrm>
            <a:off x="3200400" y="6172200"/>
            <a:ext cx="50292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ARTISTS’ SCALE DRAWING</a:t>
            </a:r>
            <a:endParaRPr lang="en-US" b="1" dirty="0">
              <a:solidFill>
                <a:schemeClr val="bg1">
                  <a:lumMod val="50000"/>
                </a:schemeClr>
              </a:solidFill>
              <a:latin typeface="Century Gothic" pitchFamily="34" charset="0"/>
            </a:endParaRPr>
          </a:p>
        </p:txBody>
      </p:sp>
    </p:spTree>
    <p:extLst>
      <p:ext uri="{BB962C8B-B14F-4D97-AF65-F5344CB8AC3E}">
        <p14:creationId xmlns="" xmlns:p14="http://schemas.microsoft.com/office/powerpoint/2010/main" val="33681304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7.032.000_Lead_Pencil_proposall01.jpg"/>
          <p:cNvPicPr>
            <a:picLocks noChangeAspect="1"/>
          </p:cNvPicPr>
          <p:nvPr/>
        </p:nvPicPr>
        <p:blipFill>
          <a:blip r:embed="rId2" cstate="print"/>
          <a:srcRect t="10000" b="7778"/>
          <a:stretch>
            <a:fillRect/>
          </a:stretch>
        </p:blipFill>
        <p:spPr>
          <a:xfrm>
            <a:off x="76200" y="685800"/>
            <a:ext cx="8896865" cy="5486400"/>
          </a:xfrm>
          <a:prstGeom prst="rect">
            <a:avLst/>
          </a:prstGeom>
        </p:spPr>
      </p:pic>
      <p:sp>
        <p:nvSpPr>
          <p:cNvPr id="4" name="TextBox 3"/>
          <p:cNvSpPr txBox="1"/>
          <p:nvPr/>
        </p:nvSpPr>
        <p:spPr>
          <a:xfrm>
            <a:off x="3962400" y="6172200"/>
            <a:ext cx="42672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ARTISTS’ LAYOUT PLAN</a:t>
            </a:r>
            <a:endParaRPr lang="en-US" b="1" dirty="0">
              <a:solidFill>
                <a:schemeClr val="bg1">
                  <a:lumMod val="50000"/>
                </a:schemeClr>
              </a:solidFill>
              <a:latin typeface="Century Gothic" pitchFamily="34" charset="0"/>
            </a:endParaRPr>
          </a:p>
        </p:txBody>
      </p:sp>
    </p:spTree>
    <p:extLst>
      <p:ext uri="{BB962C8B-B14F-4D97-AF65-F5344CB8AC3E}">
        <p14:creationId xmlns="" xmlns:p14="http://schemas.microsoft.com/office/powerpoint/2010/main" val="10343044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7.032.000_Lead_Pencil_proposall05.jpg"/>
          <p:cNvPicPr>
            <a:picLocks noChangeAspect="1"/>
          </p:cNvPicPr>
          <p:nvPr/>
        </p:nvPicPr>
        <p:blipFill>
          <a:blip r:embed="rId2" cstate="print"/>
          <a:srcRect t="10000"/>
          <a:stretch>
            <a:fillRect/>
          </a:stretch>
        </p:blipFill>
        <p:spPr>
          <a:xfrm>
            <a:off x="855133" y="685800"/>
            <a:ext cx="7450667" cy="5486400"/>
          </a:xfrm>
          <a:prstGeom prst="rect">
            <a:avLst/>
          </a:prstGeom>
        </p:spPr>
      </p:pic>
      <p:sp>
        <p:nvSpPr>
          <p:cNvPr id="5" name="Rectangle 4"/>
          <p:cNvSpPr/>
          <p:nvPr/>
        </p:nvSpPr>
        <p:spPr>
          <a:xfrm>
            <a:off x="1981200" y="6172200"/>
            <a:ext cx="6231655" cy="369332"/>
          </a:xfrm>
          <a:prstGeom prst="rect">
            <a:avLst/>
          </a:prstGeom>
        </p:spPr>
        <p:txBody>
          <a:bodyPr wrap="square">
            <a:spAutoFit/>
          </a:bodyPr>
          <a:lstStyle/>
          <a:p>
            <a:pPr algn="r"/>
            <a:r>
              <a:rPr lang="en-US" b="1" dirty="0" smtClean="0">
                <a:solidFill>
                  <a:schemeClr val="bg1">
                    <a:lumMod val="50000"/>
                  </a:schemeClr>
                </a:solidFill>
                <a:latin typeface="Century Gothic" pitchFamily="34" charset="0"/>
              </a:rPr>
              <a:t>ARTISTS’ FOOTING/FOUNDATION PLAN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DETAIL VIEW </a:t>
            </a:r>
            <a:endParaRPr lang="en-US" dirty="0"/>
          </a:p>
        </p:txBody>
      </p:sp>
    </p:spTree>
    <p:extLst>
      <p:ext uri="{BB962C8B-B14F-4D97-AF65-F5344CB8AC3E}">
        <p14:creationId xmlns="" xmlns:p14="http://schemas.microsoft.com/office/powerpoint/2010/main" val="34599933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7.032.000_Lead_Pencil_proposall03.jpg"/>
          <p:cNvPicPr>
            <a:picLocks noChangeAspect="1"/>
          </p:cNvPicPr>
          <p:nvPr/>
        </p:nvPicPr>
        <p:blipFill>
          <a:blip r:embed="rId2" cstate="print"/>
          <a:srcRect l="1778" t="12222" r="1333" b="13333"/>
          <a:stretch>
            <a:fillRect/>
          </a:stretch>
        </p:blipFill>
        <p:spPr>
          <a:xfrm>
            <a:off x="76200" y="685800"/>
            <a:ext cx="8925636" cy="5486400"/>
          </a:xfrm>
          <a:prstGeom prst="rect">
            <a:avLst/>
          </a:prstGeom>
        </p:spPr>
      </p:pic>
      <p:sp>
        <p:nvSpPr>
          <p:cNvPr id="4" name="TextBox 3"/>
          <p:cNvSpPr txBox="1"/>
          <p:nvPr/>
        </p:nvSpPr>
        <p:spPr>
          <a:xfrm>
            <a:off x="3505200" y="6172200"/>
            <a:ext cx="4724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ARTWORK IN FABRICATION</a:t>
            </a:r>
            <a:endParaRPr lang="en-US" b="1" dirty="0">
              <a:solidFill>
                <a:schemeClr val="bg1">
                  <a:lumMod val="50000"/>
                </a:schemeClr>
              </a:solidFill>
              <a:latin typeface="Century Gothic" pitchFamily="34" charset="0"/>
            </a:endParaRPr>
          </a:p>
        </p:txBody>
      </p:sp>
    </p:spTree>
    <p:extLst>
      <p:ext uri="{BB962C8B-B14F-4D97-AF65-F5344CB8AC3E}">
        <p14:creationId xmlns="" xmlns:p14="http://schemas.microsoft.com/office/powerpoint/2010/main" val="12538867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7.032.000_LeadPenci_fabrication05.JPG"/>
          <p:cNvPicPr>
            <a:picLocks noChangeAspect="1"/>
          </p:cNvPicPr>
          <p:nvPr/>
        </p:nvPicPr>
        <p:blipFill>
          <a:blip r:embed="rId2" cstate="print"/>
          <a:stretch>
            <a:fillRect/>
          </a:stretch>
        </p:blipFill>
        <p:spPr>
          <a:xfrm>
            <a:off x="1981200" y="685800"/>
            <a:ext cx="5200651" cy="5486400"/>
          </a:xfrm>
          <a:prstGeom prst="rect">
            <a:avLst/>
          </a:prstGeom>
        </p:spPr>
      </p:pic>
      <p:sp>
        <p:nvSpPr>
          <p:cNvPr id="5" name="TextBox 4"/>
          <p:cNvSpPr txBox="1"/>
          <p:nvPr/>
        </p:nvSpPr>
        <p:spPr>
          <a:xfrm>
            <a:off x="3505200" y="6172200"/>
            <a:ext cx="4724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ARTWORK IN FABRICATION</a:t>
            </a:r>
            <a:endParaRPr lang="en-US" b="1" dirty="0">
              <a:solidFill>
                <a:schemeClr val="bg1">
                  <a:lumMod val="50000"/>
                </a:schemeClr>
              </a:solidFill>
              <a:latin typeface="Century Gothic" pitchFamily="34" charset="0"/>
            </a:endParaRPr>
          </a:p>
        </p:txBody>
      </p:sp>
    </p:spTree>
    <p:extLst>
      <p:ext uri="{BB962C8B-B14F-4D97-AF65-F5344CB8AC3E}">
        <p14:creationId xmlns="" xmlns:p14="http://schemas.microsoft.com/office/powerpoint/2010/main" val="25908911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351" t="1389" r="1072" b="1389"/>
          <a:stretch>
            <a:fillRect/>
          </a:stretch>
        </p:blipFill>
        <p:spPr bwMode="auto">
          <a:xfrm>
            <a:off x="990600" y="685800"/>
            <a:ext cx="7132320" cy="5486400"/>
          </a:xfrm>
          <a:prstGeom prst="rect">
            <a:avLst/>
          </a:prstGeom>
          <a:noFill/>
          <a:ln w="9525">
            <a:noFill/>
            <a:miter lim="800000"/>
            <a:headEnd/>
            <a:tailEnd/>
          </a:ln>
          <a:effectLst/>
        </p:spPr>
      </p:pic>
      <p:sp>
        <p:nvSpPr>
          <p:cNvPr id="5" name="TextBox 4"/>
          <p:cNvSpPr txBox="1"/>
          <p:nvPr/>
        </p:nvSpPr>
        <p:spPr>
          <a:xfrm>
            <a:off x="3505200" y="6172200"/>
            <a:ext cx="4724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ARTWORK IN FABRICATION</a:t>
            </a:r>
            <a:endParaRPr lang="en-US" b="1" dirty="0">
              <a:solidFill>
                <a:schemeClr val="bg1">
                  <a:lumMod val="50000"/>
                </a:schemeClr>
              </a:solidFill>
              <a:latin typeface="Century Gothic" pitchFamily="34" charset="0"/>
            </a:endParaRPr>
          </a:p>
        </p:txBody>
      </p:sp>
    </p:spTree>
    <p:extLst>
      <p:ext uri="{BB962C8B-B14F-4D97-AF65-F5344CB8AC3E}">
        <p14:creationId xmlns="" xmlns:p14="http://schemas.microsoft.com/office/powerpoint/2010/main" val="3237832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457200"/>
            <a:ext cx="8001000" cy="5109091"/>
          </a:xfrm>
          <a:prstGeom prst="rect">
            <a:avLst/>
          </a:prstGeom>
        </p:spPr>
        <p:txBody>
          <a:bodyPr wrap="square">
            <a:spAutoFit/>
          </a:bodyPr>
          <a:lstStyle/>
          <a:p>
            <a:pPr lvl="0" eaLnBrk="0" fontAlgn="base" hangingPunct="0">
              <a:spcBef>
                <a:spcPct val="0"/>
              </a:spcBef>
              <a:spcAft>
                <a:spcPct val="0"/>
              </a:spcAft>
            </a:pPr>
            <a:r>
              <a:rPr lang="en-US" sz="2400" b="1" dirty="0" smtClean="0">
                <a:latin typeface="Century Gothic" pitchFamily="34" charset="0"/>
                <a:ea typeface="Lucida Sans Unicode" pitchFamily="34" charset="0"/>
                <a:cs typeface="Times New Roman" pitchFamily="18" charset="0"/>
              </a:rPr>
              <a:t>Artwork </a:t>
            </a:r>
            <a:r>
              <a:rPr lang="en-US" sz="2400" b="1" dirty="0" smtClean="0">
                <a:latin typeface="Century Gothic" pitchFamily="34" charset="0"/>
                <a:ea typeface="Lucida Sans Unicode" pitchFamily="34" charset="0"/>
                <a:cs typeface="Times New Roman" pitchFamily="18" charset="0"/>
              </a:rPr>
              <a:t>Description</a:t>
            </a:r>
          </a:p>
          <a:p>
            <a:pPr lvl="0" eaLnBrk="0" fontAlgn="base" hangingPunct="0">
              <a:spcBef>
                <a:spcPct val="0"/>
              </a:spcBef>
              <a:spcAft>
                <a:spcPct val="0"/>
              </a:spcAft>
            </a:pPr>
            <a:endParaRPr lang="en-US" sz="1400" dirty="0" smtClean="0">
              <a:latin typeface="Century Gothic" pitchFamily="34" charset="0"/>
            </a:endParaRPr>
          </a:p>
          <a:p>
            <a:pPr lvl="0" eaLnBrk="0" fontAlgn="base" hangingPunct="0">
              <a:spcBef>
                <a:spcPct val="0"/>
              </a:spcBef>
              <a:spcAft>
                <a:spcPct val="0"/>
              </a:spcAft>
            </a:pPr>
            <a:r>
              <a:rPr lang="en-US" sz="1600" dirty="0" smtClean="0">
                <a:latin typeface="Century Gothic" pitchFamily="34" charset="0"/>
                <a:ea typeface="Lucida Sans Unicode" pitchFamily="34" charset="0"/>
                <a:cs typeface="Times New Roman" pitchFamily="18" charset="0"/>
              </a:rPr>
              <a:t>The trees are each 17 feet tall and 20 feet wide (refer to attached drawings).  A </a:t>
            </a:r>
            <a:r>
              <a:rPr lang="en-US" sz="1600" dirty="0" smtClean="0">
                <a:latin typeface="Century Gothic" pitchFamily="34" charset="0"/>
                <a:ea typeface="Lucida Sans Unicode" pitchFamily="34" charset="0"/>
                <a:cs typeface="Times New Roman" pitchFamily="18" charset="0"/>
              </a:rPr>
              <a:t>5-foot </a:t>
            </a:r>
            <a:r>
              <a:rPr lang="en-US" sz="1600" dirty="0" smtClean="0">
                <a:latin typeface="Century Gothic" pitchFamily="34" charset="0"/>
                <a:ea typeface="Lucida Sans Unicode" pitchFamily="34" charset="0"/>
                <a:cs typeface="Times New Roman" pitchFamily="18" charset="0"/>
              </a:rPr>
              <a:t>wide section of special paving to match that used at the building entry will span the sidewalk between the trees.  The College has agreed to install the concrete footing and the special paving.  </a:t>
            </a:r>
            <a:endParaRPr lang="en-US" sz="1600" dirty="0" smtClean="0">
              <a:latin typeface="Century Gothic" pitchFamily="34" charset="0"/>
            </a:endParaRPr>
          </a:p>
          <a:p>
            <a:pPr lvl="0" eaLnBrk="0" fontAlgn="base" hangingPunct="0">
              <a:spcBef>
                <a:spcPct val="0"/>
              </a:spcBef>
              <a:spcAft>
                <a:spcPct val="0"/>
              </a:spcAft>
            </a:pPr>
            <a:endParaRPr lang="en-US" sz="1600" dirty="0" smtClean="0">
              <a:latin typeface="Century Gothic" pitchFamily="34" charset="0"/>
              <a:ea typeface="Lucida Sans Unicode" pitchFamily="34" charset="0"/>
              <a:cs typeface="Times New Roman" pitchFamily="18" charset="0"/>
            </a:endParaRPr>
          </a:p>
          <a:p>
            <a:pPr lvl="0" eaLnBrk="0" fontAlgn="base" hangingPunct="0">
              <a:spcBef>
                <a:spcPct val="0"/>
              </a:spcBef>
              <a:spcAft>
                <a:spcPct val="0"/>
              </a:spcAft>
            </a:pPr>
            <a:r>
              <a:rPr lang="en-US" sz="1600" dirty="0" smtClean="0">
                <a:latin typeface="Century Gothic" pitchFamily="34" charset="0"/>
                <a:ea typeface="Lucida Sans Unicode" pitchFamily="34" charset="0"/>
                <a:cs typeface="Times New Roman" pitchFamily="18" charset="0"/>
              </a:rPr>
              <a:t>The tree grates will be made of </a:t>
            </a:r>
            <a:r>
              <a:rPr lang="en-US" sz="1600" dirty="0" smtClean="0">
                <a:latin typeface="Century Gothic" pitchFamily="34" charset="0"/>
                <a:ea typeface="Lucida Sans Unicode" pitchFamily="34" charset="0"/>
                <a:cs typeface="Times New Roman" pitchFamily="18" charset="0"/>
              </a:rPr>
              <a:t>½-inch </a:t>
            </a:r>
            <a:r>
              <a:rPr lang="en-US" sz="1600" dirty="0" smtClean="0">
                <a:latin typeface="Century Gothic" pitchFamily="34" charset="0"/>
                <a:ea typeface="Lucida Sans Unicode" pitchFamily="34" charset="0"/>
                <a:cs typeface="Times New Roman" pitchFamily="18" charset="0"/>
              </a:rPr>
              <a:t>thick stainless steel plate, </a:t>
            </a:r>
            <a:r>
              <a:rPr lang="en-US" sz="1600" dirty="0" smtClean="0">
                <a:latin typeface="Century Gothic" pitchFamily="34" charset="0"/>
                <a:ea typeface="Lucida Sans Unicode" pitchFamily="34" charset="0"/>
                <a:cs typeface="Times New Roman" pitchFamily="18" charset="0"/>
              </a:rPr>
              <a:t>3 to 4 feet </a:t>
            </a:r>
            <a:r>
              <a:rPr lang="en-US" sz="1600" dirty="0" smtClean="0">
                <a:latin typeface="Century Gothic" pitchFamily="34" charset="0"/>
                <a:ea typeface="Lucida Sans Unicode" pitchFamily="34" charset="0"/>
                <a:cs typeface="Times New Roman" pitchFamily="18" charset="0"/>
              </a:rPr>
              <a:t>square, cut with a pattern yet to be determined.  The tree grate will be held in place by a </a:t>
            </a:r>
            <a:r>
              <a:rPr lang="en-US" sz="1600" dirty="0" smtClean="0">
                <a:latin typeface="Century Gothic" pitchFamily="34" charset="0"/>
                <a:ea typeface="Lucida Sans Unicode" pitchFamily="34" charset="0"/>
                <a:cs typeface="Times New Roman" pitchFamily="18" charset="0"/>
              </a:rPr>
              <a:t>stainless-steel tree-grate </a:t>
            </a:r>
            <a:r>
              <a:rPr lang="en-US" sz="1600" dirty="0" smtClean="0">
                <a:latin typeface="Century Gothic" pitchFamily="34" charset="0"/>
                <a:ea typeface="Lucida Sans Unicode" pitchFamily="34" charset="0"/>
                <a:cs typeface="Times New Roman" pitchFamily="18" charset="0"/>
              </a:rPr>
              <a:t>frame, fastened to the footing slab.  </a:t>
            </a:r>
          </a:p>
          <a:p>
            <a:pPr lvl="0" eaLnBrk="0" fontAlgn="base" hangingPunct="0">
              <a:spcBef>
                <a:spcPct val="0"/>
              </a:spcBef>
              <a:spcAft>
                <a:spcPct val="0"/>
              </a:spcAft>
            </a:pPr>
            <a:endParaRPr lang="en-US" sz="1600" dirty="0" smtClean="0">
              <a:latin typeface="Century Gothic" pitchFamily="34" charset="0"/>
              <a:ea typeface="Lucida Sans Unicode" pitchFamily="34" charset="0"/>
              <a:cs typeface="Times New Roman" pitchFamily="18" charset="0"/>
            </a:endParaRPr>
          </a:p>
          <a:p>
            <a:pPr lvl="0" eaLnBrk="0" fontAlgn="base" hangingPunct="0">
              <a:spcBef>
                <a:spcPct val="0"/>
              </a:spcBef>
              <a:spcAft>
                <a:spcPct val="0"/>
              </a:spcAft>
            </a:pPr>
            <a:r>
              <a:rPr lang="en-US" sz="1600" dirty="0" smtClean="0">
                <a:latin typeface="Century Gothic" pitchFamily="34" charset="0"/>
                <a:ea typeface="Lucida Sans Unicode" pitchFamily="34" charset="0"/>
                <a:cs typeface="Times New Roman" pitchFamily="18" charset="0"/>
              </a:rPr>
              <a:t>The tree grate will be designed to meet ADA standards.</a:t>
            </a:r>
            <a:endParaRPr lang="en-US" sz="1600" dirty="0" smtClean="0">
              <a:latin typeface="Century Gothic" pitchFamily="34" charset="0"/>
            </a:endParaRPr>
          </a:p>
          <a:p>
            <a:pPr lvl="0" eaLnBrk="0" fontAlgn="base" hangingPunct="0">
              <a:spcBef>
                <a:spcPct val="0"/>
              </a:spcBef>
              <a:spcAft>
                <a:spcPct val="0"/>
              </a:spcAft>
            </a:pPr>
            <a:endParaRPr lang="en-US" sz="1600" dirty="0" smtClean="0">
              <a:latin typeface="Century Gothic" pitchFamily="34" charset="0"/>
              <a:ea typeface="Lucida Sans Unicode" pitchFamily="34" charset="0"/>
              <a:cs typeface="Times New Roman" pitchFamily="18" charset="0"/>
            </a:endParaRPr>
          </a:p>
          <a:p>
            <a:pPr lvl="0" eaLnBrk="0" fontAlgn="base" hangingPunct="0">
              <a:spcBef>
                <a:spcPct val="0"/>
              </a:spcBef>
              <a:spcAft>
                <a:spcPct val="0"/>
              </a:spcAft>
            </a:pPr>
            <a:r>
              <a:rPr lang="en-US" sz="1600" dirty="0" smtClean="0">
                <a:latin typeface="Century Gothic" pitchFamily="34" charset="0"/>
                <a:ea typeface="Lucida Sans Unicode" pitchFamily="34" charset="0"/>
                <a:cs typeface="Times New Roman" pitchFamily="18" charset="0"/>
              </a:rPr>
              <a:t>Materials used for the trees and tree grates will be type 304L </a:t>
            </a:r>
            <a:r>
              <a:rPr lang="en-US" sz="1600" dirty="0" smtClean="0">
                <a:latin typeface="Century Gothic" pitchFamily="34" charset="0"/>
                <a:ea typeface="Lucida Sans Unicode" pitchFamily="34" charset="0"/>
                <a:cs typeface="Times New Roman" pitchFamily="18" charset="0"/>
              </a:rPr>
              <a:t>stainless-steel </a:t>
            </a:r>
            <a:r>
              <a:rPr lang="en-US" sz="1600" dirty="0" smtClean="0">
                <a:latin typeface="Century Gothic" pitchFamily="34" charset="0"/>
                <a:ea typeface="Lucida Sans Unicode" pitchFamily="34" charset="0"/>
                <a:cs typeface="Times New Roman" pitchFamily="18" charset="0"/>
              </a:rPr>
              <a:t>plate and fasteners.  The exposed portions of the stainless steel will have a grinder finish to pick up light from different directions.  The stainless will be uncoated.</a:t>
            </a:r>
            <a:endParaRPr lang="en-US" sz="1600" dirty="0" smtClean="0">
              <a:latin typeface="Century Gothic" pitchFamily="34" charset="0"/>
            </a:endParaRPr>
          </a:p>
          <a:p>
            <a:pPr lvl="0" eaLnBrk="0" fontAlgn="base" hangingPunct="0">
              <a:spcBef>
                <a:spcPct val="0"/>
              </a:spcBef>
              <a:spcAft>
                <a:spcPct val="0"/>
              </a:spcAft>
            </a:pPr>
            <a:endParaRPr lang="en-US" sz="1600" dirty="0" smtClean="0">
              <a:latin typeface="Century Gothic" pitchFamily="34" charset="0"/>
              <a:ea typeface="Lucida Sans Unicode" pitchFamily="34" charset="0"/>
              <a:cs typeface="Times New Roman" pitchFamily="18" charset="0"/>
            </a:endParaRPr>
          </a:p>
          <a:p>
            <a:pPr lvl="0" eaLnBrk="0" fontAlgn="base" hangingPunct="0">
              <a:spcBef>
                <a:spcPct val="0"/>
              </a:spcBef>
              <a:spcAft>
                <a:spcPct val="0"/>
              </a:spcAft>
            </a:pPr>
            <a:r>
              <a:rPr lang="en-US" sz="1600" dirty="0" smtClean="0">
                <a:latin typeface="Century Gothic" pitchFamily="34" charset="0"/>
                <a:ea typeface="Lucida Sans Unicode" pitchFamily="34" charset="0"/>
                <a:cs typeface="Times New Roman" pitchFamily="18" charset="0"/>
              </a:rPr>
              <a:t>The College has also agreed to provide four </a:t>
            </a:r>
            <a:r>
              <a:rPr lang="en-US" sz="1600" dirty="0" err="1" smtClean="0">
                <a:latin typeface="Century Gothic" pitchFamily="34" charset="0"/>
                <a:ea typeface="Lucida Sans Unicode" pitchFamily="34" charset="0"/>
                <a:cs typeface="Times New Roman" pitchFamily="18" charset="0"/>
              </a:rPr>
              <a:t>uplights</a:t>
            </a:r>
            <a:r>
              <a:rPr lang="en-US" sz="1600" dirty="0" smtClean="0">
                <a:latin typeface="Century Gothic" pitchFamily="34" charset="0"/>
                <a:ea typeface="Lucida Sans Unicode" pitchFamily="34" charset="0"/>
                <a:cs typeface="Times New Roman" pitchFamily="18" charset="0"/>
              </a:rPr>
              <a:t> near the sidewalk for illuminating the trees at night.  These could be standard metal-halide lamps or LED lamps.</a:t>
            </a:r>
            <a:endParaRPr lang="en-US" sz="1600" dirty="0" smtClean="0">
              <a:latin typeface="Century Gothic" pitchFamily="34" charset="0"/>
            </a:endParaRPr>
          </a:p>
        </p:txBody>
      </p:sp>
      <p:sp>
        <p:nvSpPr>
          <p:cNvPr id="4" name="TextBox 3"/>
          <p:cNvSpPr txBox="1"/>
          <p:nvPr/>
        </p:nvSpPr>
        <p:spPr>
          <a:xfrm>
            <a:off x="1752600" y="63246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ARTWORK DESCRIPTION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7.032.000_LeadPenci_fabrication04.JPG"/>
          <p:cNvPicPr>
            <a:picLocks noChangeAspect="1"/>
          </p:cNvPicPr>
          <p:nvPr/>
        </p:nvPicPr>
        <p:blipFill>
          <a:blip r:embed="rId2" cstate="print"/>
          <a:stretch>
            <a:fillRect/>
          </a:stretch>
        </p:blipFill>
        <p:spPr>
          <a:xfrm>
            <a:off x="914400" y="685800"/>
            <a:ext cx="7315200" cy="5486400"/>
          </a:xfrm>
          <a:prstGeom prst="rect">
            <a:avLst/>
          </a:prstGeom>
        </p:spPr>
      </p:pic>
      <p:sp>
        <p:nvSpPr>
          <p:cNvPr id="3" name="TextBox 2"/>
          <p:cNvSpPr txBox="1"/>
          <p:nvPr/>
        </p:nvSpPr>
        <p:spPr>
          <a:xfrm>
            <a:off x="3505200" y="6172200"/>
            <a:ext cx="4724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INSTALLATION PHOTOGRAPH</a:t>
            </a:r>
            <a:endParaRPr lang="en-US" b="1" dirty="0">
              <a:solidFill>
                <a:schemeClr val="bg1">
                  <a:lumMod val="50000"/>
                </a:schemeClr>
              </a:solidFill>
              <a:latin typeface="Century Gothic" pitchFamily="34" charset="0"/>
            </a:endParaRPr>
          </a:p>
        </p:txBody>
      </p:sp>
    </p:spTree>
    <p:extLst>
      <p:ext uri="{BB962C8B-B14F-4D97-AF65-F5344CB8AC3E}">
        <p14:creationId xmlns="" xmlns:p14="http://schemas.microsoft.com/office/powerpoint/2010/main" val="7138676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7.032.000_LeadPenci_fabrication03.JPG"/>
          <p:cNvPicPr>
            <a:picLocks noChangeAspect="1"/>
          </p:cNvPicPr>
          <p:nvPr/>
        </p:nvPicPr>
        <p:blipFill>
          <a:blip r:embed="rId2" cstate="print"/>
          <a:stretch>
            <a:fillRect/>
          </a:stretch>
        </p:blipFill>
        <p:spPr>
          <a:xfrm>
            <a:off x="914400" y="685800"/>
            <a:ext cx="7315200" cy="5486400"/>
          </a:xfrm>
          <a:prstGeom prst="rect">
            <a:avLst/>
          </a:prstGeom>
        </p:spPr>
      </p:pic>
      <p:sp>
        <p:nvSpPr>
          <p:cNvPr id="4" name="TextBox 3"/>
          <p:cNvSpPr txBox="1"/>
          <p:nvPr/>
        </p:nvSpPr>
        <p:spPr>
          <a:xfrm>
            <a:off x="3505200" y="6172200"/>
            <a:ext cx="4724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INSTALLATION PHOTOGRAPH</a:t>
            </a:r>
            <a:endParaRPr lang="en-US" b="1" dirty="0">
              <a:solidFill>
                <a:schemeClr val="bg1">
                  <a:lumMod val="50000"/>
                </a:schemeClr>
              </a:solidFill>
              <a:latin typeface="Century Gothic" pitchFamily="34" charset="0"/>
            </a:endParaRPr>
          </a:p>
        </p:txBody>
      </p:sp>
    </p:spTree>
    <p:extLst>
      <p:ext uri="{BB962C8B-B14F-4D97-AF65-F5344CB8AC3E}">
        <p14:creationId xmlns="" xmlns:p14="http://schemas.microsoft.com/office/powerpoint/2010/main" val="17527997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7.032.000_LeadPenci_fabrication02.JPG"/>
          <p:cNvPicPr>
            <a:picLocks noChangeAspect="1"/>
          </p:cNvPicPr>
          <p:nvPr/>
        </p:nvPicPr>
        <p:blipFill>
          <a:blip r:embed="rId2" cstate="print"/>
          <a:stretch>
            <a:fillRect/>
          </a:stretch>
        </p:blipFill>
        <p:spPr>
          <a:xfrm>
            <a:off x="2514600" y="685800"/>
            <a:ext cx="4114800" cy="5486400"/>
          </a:xfrm>
          <a:prstGeom prst="rect">
            <a:avLst/>
          </a:prstGeom>
        </p:spPr>
      </p:pic>
      <p:sp>
        <p:nvSpPr>
          <p:cNvPr id="4" name="TextBox 3"/>
          <p:cNvSpPr txBox="1"/>
          <p:nvPr/>
        </p:nvSpPr>
        <p:spPr>
          <a:xfrm>
            <a:off x="3505200" y="6172200"/>
            <a:ext cx="4724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INSTALLATION PHOTOGRAPH</a:t>
            </a:r>
            <a:endParaRPr lang="en-US" b="1" dirty="0">
              <a:solidFill>
                <a:schemeClr val="bg1">
                  <a:lumMod val="50000"/>
                </a:schemeClr>
              </a:solidFill>
              <a:latin typeface="Century Gothic" pitchFamily="34" charset="0"/>
            </a:endParaRPr>
          </a:p>
        </p:txBody>
      </p:sp>
    </p:spTree>
    <p:extLst>
      <p:ext uri="{BB962C8B-B14F-4D97-AF65-F5344CB8AC3E}">
        <p14:creationId xmlns="" xmlns:p14="http://schemas.microsoft.com/office/powerpoint/2010/main" val="15167850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7.032.000_LeadPenci_fabrication01.JPG"/>
          <p:cNvPicPr>
            <a:picLocks noChangeAspect="1"/>
          </p:cNvPicPr>
          <p:nvPr/>
        </p:nvPicPr>
        <p:blipFill>
          <a:blip r:embed="rId2" cstate="print"/>
          <a:stretch>
            <a:fillRect/>
          </a:stretch>
        </p:blipFill>
        <p:spPr>
          <a:xfrm>
            <a:off x="914400" y="685800"/>
            <a:ext cx="7315200" cy="5486400"/>
          </a:xfrm>
          <a:prstGeom prst="rect">
            <a:avLst/>
          </a:prstGeom>
        </p:spPr>
      </p:pic>
      <p:sp>
        <p:nvSpPr>
          <p:cNvPr id="4" name="TextBox 3"/>
          <p:cNvSpPr txBox="1"/>
          <p:nvPr/>
        </p:nvSpPr>
        <p:spPr>
          <a:xfrm>
            <a:off x="3505200" y="6172200"/>
            <a:ext cx="4724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INSTALLATION PHOTOGRAPH</a:t>
            </a:r>
            <a:endParaRPr lang="en-US" b="1" dirty="0">
              <a:solidFill>
                <a:schemeClr val="bg1">
                  <a:lumMod val="50000"/>
                </a:schemeClr>
              </a:solidFill>
              <a:latin typeface="Century Gothic" pitchFamily="34" charset="0"/>
            </a:endParaRPr>
          </a:p>
        </p:txBody>
      </p:sp>
    </p:spTree>
    <p:extLst>
      <p:ext uri="{BB962C8B-B14F-4D97-AF65-F5344CB8AC3E}">
        <p14:creationId xmlns="" xmlns:p14="http://schemas.microsoft.com/office/powerpoint/2010/main" val="41163498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Owner\My Documents\My Pictures\WSACAIPPAIEProject2011 039.jpg"/>
          <p:cNvPicPr/>
          <p:nvPr/>
        </p:nvPicPr>
        <p:blipFill>
          <a:blip r:embed="rId3" cstate="print"/>
          <a:stretch>
            <a:fillRect/>
          </a:stretch>
        </p:blipFill>
        <p:spPr bwMode="auto">
          <a:xfrm>
            <a:off x="0" y="-76200"/>
            <a:ext cx="9677400" cy="7620000"/>
          </a:xfrm>
          <a:prstGeom prst="rect">
            <a:avLst/>
          </a:prstGeom>
          <a:noFill/>
          <a:ln w="9525">
            <a:noFill/>
            <a:miter lim="800000"/>
            <a:headEnd/>
            <a:tailEnd/>
          </a:ln>
        </p:spPr>
      </p:pic>
    </p:spTree>
    <p:extLst>
      <p:ext uri="{BB962C8B-B14F-4D97-AF65-F5344CB8AC3E}">
        <p14:creationId xmlns="" xmlns:p14="http://schemas.microsoft.com/office/powerpoint/2010/main" val="30762912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Owner\My Documents\My Pictures\WSACAIPPAIEProject2011 021.jpg"/>
          <p:cNvPicPr/>
          <p:nvPr/>
        </p:nvPicPr>
        <p:blipFill>
          <a:blip r:embed="rId2" cstate="print"/>
          <a:stretch>
            <a:fillRect/>
          </a:stretch>
        </p:blipFill>
        <p:spPr bwMode="auto">
          <a:xfrm>
            <a:off x="0" y="0"/>
            <a:ext cx="10439399" cy="7010400"/>
          </a:xfrm>
          <a:prstGeom prst="rect">
            <a:avLst/>
          </a:prstGeom>
          <a:noFill/>
          <a:ln w="9525">
            <a:noFill/>
            <a:miter lim="800000"/>
            <a:headEnd/>
            <a:tailEnd/>
          </a:ln>
        </p:spPr>
      </p:pic>
    </p:spTree>
    <p:extLst>
      <p:ext uri="{BB962C8B-B14F-4D97-AF65-F5344CB8AC3E}">
        <p14:creationId xmlns="" xmlns:p14="http://schemas.microsoft.com/office/powerpoint/2010/main" val="11440716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Owner\My Documents\My Pictures\WSACAIPPAIEProject2011 022.jpg"/>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 xmlns:p14="http://schemas.microsoft.com/office/powerpoint/2010/main" val="1957124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81000"/>
            <a:ext cx="8305800" cy="5355312"/>
          </a:xfrm>
          <a:prstGeom prst="rect">
            <a:avLst/>
          </a:prstGeom>
        </p:spPr>
        <p:txBody>
          <a:bodyPr wrap="square">
            <a:spAutoFit/>
          </a:bodyPr>
          <a:lstStyle/>
          <a:p>
            <a:pPr lvl="0" eaLnBrk="0" fontAlgn="base" hangingPunct="0">
              <a:spcBef>
                <a:spcPct val="0"/>
              </a:spcBef>
              <a:spcAft>
                <a:spcPct val="0"/>
              </a:spcAft>
            </a:pPr>
            <a:r>
              <a:rPr lang="en-US" sz="2400" b="1" dirty="0" smtClean="0">
                <a:latin typeface="Century Gothic" pitchFamily="34" charset="0"/>
                <a:ea typeface="Lucida Sans Unicode" pitchFamily="34" charset="0"/>
                <a:cs typeface="Times New Roman" pitchFamily="18" charset="0"/>
              </a:rPr>
              <a:t>Installation</a:t>
            </a:r>
            <a:endParaRPr lang="en-US" sz="2400" dirty="0" smtClean="0">
              <a:latin typeface="Century Gothic" pitchFamily="34" charset="0"/>
            </a:endParaRPr>
          </a:p>
          <a:p>
            <a:pPr lvl="0" eaLnBrk="0" fontAlgn="base" hangingPunct="0">
              <a:spcBef>
                <a:spcPct val="0"/>
              </a:spcBef>
              <a:spcAft>
                <a:spcPct val="0"/>
              </a:spcAft>
            </a:pPr>
            <a:endParaRPr lang="en-US" sz="1400" dirty="0" smtClean="0">
              <a:latin typeface="Century Gothic" pitchFamily="34" charset="0"/>
              <a:ea typeface="Lucida Sans Unicode" pitchFamily="34" charset="0"/>
              <a:cs typeface="Times New Roman" pitchFamily="18" charset="0"/>
            </a:endParaRPr>
          </a:p>
          <a:p>
            <a:pPr lvl="0" eaLnBrk="0" fontAlgn="base" hangingPunct="0">
              <a:spcBef>
                <a:spcPct val="0"/>
              </a:spcBef>
              <a:spcAft>
                <a:spcPct val="0"/>
              </a:spcAft>
            </a:pPr>
            <a:r>
              <a:rPr lang="en-US" sz="1600" dirty="0" smtClean="0">
                <a:latin typeface="Century Gothic" pitchFamily="34" charset="0"/>
                <a:ea typeface="Lucida Sans Unicode" pitchFamily="34" charset="0"/>
                <a:cs typeface="Times New Roman" pitchFamily="18" charset="0"/>
              </a:rPr>
              <a:t>The </a:t>
            </a:r>
            <a:r>
              <a:rPr lang="en-US" sz="1600" dirty="0" smtClean="0">
                <a:latin typeface="Century Gothic" pitchFamily="34" charset="0"/>
                <a:ea typeface="Lucida Sans Unicode" pitchFamily="34" charset="0"/>
                <a:cs typeface="Times New Roman" pitchFamily="18" charset="0"/>
              </a:rPr>
              <a:t>College's contractor will provide the concrete footing as part of site construction.  The college will notify the Artist several days before the footing is poured for coordination between the Artist and the College's contractor.  Once the footing is </a:t>
            </a:r>
            <a:r>
              <a:rPr lang="en-US" sz="1600" dirty="0" smtClean="0">
                <a:latin typeface="Century Gothic" pitchFamily="34" charset="0"/>
                <a:ea typeface="Lucida Sans Unicode" pitchFamily="34" charset="0"/>
                <a:cs typeface="Times New Roman" pitchFamily="18" charset="0"/>
              </a:rPr>
              <a:t>installed, </a:t>
            </a:r>
            <a:r>
              <a:rPr lang="en-US" sz="1600" dirty="0" smtClean="0">
                <a:latin typeface="Century Gothic" pitchFamily="34" charset="0"/>
                <a:ea typeface="Lucida Sans Unicode" pitchFamily="34" charset="0"/>
                <a:cs typeface="Times New Roman" pitchFamily="18" charset="0"/>
              </a:rPr>
              <a:t>the Artist will install two </a:t>
            </a:r>
            <a:r>
              <a:rPr lang="en-US" sz="1600" dirty="0" smtClean="0">
                <a:latin typeface="Century Gothic" pitchFamily="34" charset="0"/>
                <a:ea typeface="Lucida Sans Unicode" pitchFamily="34" charset="0"/>
                <a:cs typeface="Times New Roman" pitchFamily="18" charset="0"/>
              </a:rPr>
              <a:t>stainless-steel tree-grate </a:t>
            </a:r>
            <a:r>
              <a:rPr lang="en-US" sz="1600" dirty="0" smtClean="0">
                <a:latin typeface="Century Gothic" pitchFamily="34" charset="0"/>
                <a:ea typeface="Lucida Sans Unicode" pitchFamily="34" charset="0"/>
                <a:cs typeface="Times New Roman" pitchFamily="18" charset="0"/>
              </a:rPr>
              <a:t>frames.  The College's contractor will then install the special paving over the footing slab.  </a:t>
            </a:r>
            <a:endParaRPr lang="en-US" sz="1600" dirty="0" smtClean="0">
              <a:latin typeface="Century Gothic" pitchFamily="34" charset="0"/>
            </a:endParaRPr>
          </a:p>
          <a:p>
            <a:pPr lvl="0" eaLnBrk="0" fontAlgn="base" hangingPunct="0">
              <a:spcBef>
                <a:spcPct val="0"/>
              </a:spcBef>
              <a:spcAft>
                <a:spcPct val="0"/>
              </a:spcAft>
            </a:pPr>
            <a:endParaRPr lang="en-US" sz="1600" dirty="0" smtClean="0">
              <a:latin typeface="Century Gothic" pitchFamily="34" charset="0"/>
              <a:ea typeface="Lucida Sans Unicode" pitchFamily="34" charset="0"/>
              <a:cs typeface="Times New Roman" pitchFamily="18" charset="0"/>
            </a:endParaRPr>
          </a:p>
          <a:p>
            <a:pPr lvl="0" eaLnBrk="0" fontAlgn="base" hangingPunct="0">
              <a:spcBef>
                <a:spcPct val="0"/>
              </a:spcBef>
              <a:spcAft>
                <a:spcPct val="0"/>
              </a:spcAft>
            </a:pPr>
            <a:r>
              <a:rPr lang="en-US" sz="1600" dirty="0" smtClean="0">
                <a:latin typeface="Century Gothic" pitchFamily="34" charset="0"/>
                <a:ea typeface="Lucida Sans Unicode" pitchFamily="34" charset="0"/>
                <a:cs typeface="Times New Roman" pitchFamily="18" charset="0"/>
              </a:rPr>
              <a:t>The Artist will install the tree grates into the frames before the building opens in the </a:t>
            </a:r>
            <a:r>
              <a:rPr lang="en-US" sz="1600" dirty="0" smtClean="0">
                <a:latin typeface="Century Gothic" pitchFamily="34" charset="0"/>
                <a:ea typeface="Lucida Sans Unicode" pitchFamily="34" charset="0"/>
                <a:cs typeface="Times New Roman" pitchFamily="18" charset="0"/>
              </a:rPr>
              <a:t>fall </a:t>
            </a:r>
            <a:r>
              <a:rPr lang="en-US" sz="1600" dirty="0" smtClean="0">
                <a:latin typeface="Century Gothic" pitchFamily="34" charset="0"/>
                <a:ea typeface="Lucida Sans Unicode" pitchFamily="34" charset="0"/>
                <a:cs typeface="Times New Roman" pitchFamily="18" charset="0"/>
              </a:rPr>
              <a:t>of 2009.  The installation of the tree artwork will occur before </a:t>
            </a:r>
            <a:r>
              <a:rPr lang="en-US" sz="1600" dirty="0" smtClean="0">
                <a:latin typeface="Century Gothic" pitchFamily="34" charset="0"/>
                <a:ea typeface="Lucida Sans Unicode" pitchFamily="34" charset="0"/>
                <a:cs typeface="Times New Roman" pitchFamily="18" charset="0"/>
              </a:rPr>
              <a:t>April </a:t>
            </a:r>
            <a:r>
              <a:rPr lang="en-US" sz="1600" dirty="0" smtClean="0">
                <a:latin typeface="Century Gothic" pitchFamily="34" charset="0"/>
                <a:ea typeface="Lucida Sans Unicode" pitchFamily="34" charset="0"/>
                <a:cs typeface="Times New Roman" pitchFamily="18" charset="0"/>
              </a:rPr>
              <a:t>2010.</a:t>
            </a:r>
            <a:endParaRPr lang="en-US" sz="1600" dirty="0" smtClean="0">
              <a:latin typeface="Century Gothic" pitchFamily="34" charset="0"/>
            </a:endParaRPr>
          </a:p>
          <a:p>
            <a:pPr lvl="0" eaLnBrk="0" fontAlgn="base" hangingPunct="0">
              <a:spcBef>
                <a:spcPct val="0"/>
              </a:spcBef>
              <a:spcAft>
                <a:spcPct val="0"/>
              </a:spcAft>
            </a:pPr>
            <a:endParaRPr lang="en-US" sz="1600" dirty="0" smtClean="0">
              <a:latin typeface="Century Gothic" pitchFamily="34" charset="0"/>
              <a:ea typeface="Lucida Sans Unicode" pitchFamily="34" charset="0"/>
              <a:cs typeface="Times New Roman" pitchFamily="18" charset="0"/>
            </a:endParaRPr>
          </a:p>
          <a:p>
            <a:pPr lvl="0" eaLnBrk="0" fontAlgn="base" hangingPunct="0">
              <a:spcBef>
                <a:spcPct val="0"/>
              </a:spcBef>
              <a:spcAft>
                <a:spcPct val="0"/>
              </a:spcAft>
            </a:pPr>
            <a:r>
              <a:rPr lang="en-US" sz="1600" dirty="0" smtClean="0">
                <a:latin typeface="Century Gothic" pitchFamily="34" charset="0"/>
                <a:ea typeface="Lucida Sans Unicode" pitchFamily="34" charset="0"/>
                <a:cs typeface="Times New Roman" pitchFamily="18" charset="0"/>
              </a:rPr>
              <a:t>During installation of the tree </a:t>
            </a:r>
            <a:r>
              <a:rPr lang="en-US" sz="1600" dirty="0" smtClean="0">
                <a:latin typeface="Century Gothic" pitchFamily="34" charset="0"/>
                <a:ea typeface="Lucida Sans Unicode" pitchFamily="34" charset="0"/>
                <a:cs typeface="Times New Roman" pitchFamily="18" charset="0"/>
              </a:rPr>
              <a:t>artwork, </a:t>
            </a:r>
            <a:r>
              <a:rPr lang="en-US" sz="1600" dirty="0" smtClean="0">
                <a:latin typeface="Century Gothic" pitchFamily="34" charset="0"/>
                <a:ea typeface="Lucida Sans Unicode" pitchFamily="34" charset="0"/>
                <a:cs typeface="Times New Roman" pitchFamily="18" charset="0"/>
              </a:rPr>
              <a:t>the trees will be assembled in place at the site.  The bottom section will be bolted to the concrete footing with epoxy-set anchor bolts, and the rest will be bolted section-by-section to the base, probably with the aid of a man-lift or cherry-picker.  The bolts will be spot welded to prevent tampering.</a:t>
            </a:r>
            <a:endParaRPr lang="en-US" sz="1600" dirty="0" smtClean="0">
              <a:latin typeface="Century Gothic" pitchFamily="34" charset="0"/>
            </a:endParaRPr>
          </a:p>
          <a:p>
            <a:pPr lvl="0" eaLnBrk="0" fontAlgn="base" hangingPunct="0">
              <a:spcBef>
                <a:spcPct val="0"/>
              </a:spcBef>
              <a:spcAft>
                <a:spcPct val="0"/>
              </a:spcAft>
            </a:pPr>
            <a:endParaRPr lang="en-US" sz="1600" dirty="0" smtClean="0">
              <a:latin typeface="Century Gothic" pitchFamily="34" charset="0"/>
              <a:ea typeface="Lucida Sans Unicode" pitchFamily="34" charset="0"/>
              <a:cs typeface="Times New Roman" pitchFamily="18" charset="0"/>
            </a:endParaRPr>
          </a:p>
          <a:p>
            <a:pPr lvl="0" eaLnBrk="0" fontAlgn="base" hangingPunct="0">
              <a:spcBef>
                <a:spcPct val="0"/>
              </a:spcBef>
              <a:spcAft>
                <a:spcPct val="0"/>
              </a:spcAft>
            </a:pPr>
            <a:r>
              <a:rPr lang="en-US" sz="1600" dirty="0" smtClean="0">
                <a:latin typeface="Century Gothic" pitchFamily="34" charset="0"/>
                <a:ea typeface="Lucida Sans Unicode" pitchFamily="34" charset="0"/>
                <a:cs typeface="Times New Roman" pitchFamily="18" charset="0"/>
              </a:rPr>
              <a:t>The structural engineering for the trees will accommodate the possibility of the trees being climbed.  Climbing will be discouraged because of the smooth metal surface of the trees.  The protruding bolts and mounting brackets could provide hand- and foot-holds, but are not expected to be easy to use in this manner.</a:t>
            </a:r>
            <a:endParaRPr lang="en-US" sz="1600" dirty="0" smtClean="0">
              <a:latin typeface="Century Gothic" pitchFamily="34" charset="0"/>
            </a:endParaRPr>
          </a:p>
        </p:txBody>
      </p:sp>
      <p:sp>
        <p:nvSpPr>
          <p:cNvPr id="4" name="TextBox 3"/>
          <p:cNvSpPr txBox="1"/>
          <p:nvPr/>
        </p:nvSpPr>
        <p:spPr>
          <a:xfrm>
            <a:off x="1752600" y="63246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INSTALLATION PLAN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8458200" cy="5632311"/>
          </a:xfrm>
          <a:prstGeom prst="rect">
            <a:avLst/>
          </a:prstGeom>
        </p:spPr>
        <p:txBody>
          <a:bodyPr wrap="square">
            <a:spAutoFit/>
          </a:bodyPr>
          <a:lstStyle/>
          <a:p>
            <a:pPr lvl="0" eaLnBrk="0" fontAlgn="base" hangingPunct="0">
              <a:spcBef>
                <a:spcPct val="0"/>
              </a:spcBef>
              <a:spcAft>
                <a:spcPct val="0"/>
              </a:spcAft>
            </a:pPr>
            <a:r>
              <a:rPr lang="en-US" sz="2400" b="1" dirty="0" smtClean="0">
                <a:latin typeface="Century Gothic" pitchFamily="34" charset="0"/>
                <a:ea typeface="Lucida Sans Unicode" pitchFamily="34" charset="0"/>
                <a:cs typeface="Times New Roman" pitchFamily="18" charset="0"/>
              </a:rPr>
              <a:t>Maintenance</a:t>
            </a:r>
          </a:p>
          <a:p>
            <a:pPr lvl="0" eaLnBrk="0" fontAlgn="base" hangingPunct="0">
              <a:spcBef>
                <a:spcPct val="0"/>
              </a:spcBef>
              <a:spcAft>
                <a:spcPct val="0"/>
              </a:spcAft>
            </a:pPr>
            <a:endParaRPr lang="en-US" sz="1400" dirty="0" smtClean="0">
              <a:latin typeface="Century Gothic" pitchFamily="34" charset="0"/>
            </a:endParaRPr>
          </a:p>
          <a:p>
            <a:pPr lvl="0" eaLnBrk="0" fontAlgn="base" hangingPunct="0">
              <a:spcBef>
                <a:spcPct val="0"/>
              </a:spcBef>
              <a:spcAft>
                <a:spcPct val="0"/>
              </a:spcAft>
            </a:pPr>
            <a:r>
              <a:rPr lang="en-US" sz="1600" dirty="0" smtClean="0">
                <a:latin typeface="Century Gothic" pitchFamily="34" charset="0"/>
                <a:ea typeface="Lucida Sans Unicode" pitchFamily="34" charset="0"/>
                <a:cs typeface="Times New Roman" pitchFamily="18" charset="0"/>
              </a:rPr>
              <a:t>Type 304 stainless steel will maintain a bright, reflective finish for many years.  Every few years, depending on need, the trees could be washed with mild detergent (dish soap) and sponge to remove dirt and grease.  Some tarnishing with age and finger oils is to be expected.  The tarnish is actually a layer of protective oxides that keep the surface from corroding.  Graffiti can be removed with detergent, mineral spirits or paint remover without damaging the finish.  </a:t>
            </a:r>
            <a:endParaRPr lang="en-US" sz="1600" dirty="0" smtClean="0">
              <a:latin typeface="Century Gothic" pitchFamily="34" charset="0"/>
            </a:endParaRPr>
          </a:p>
          <a:p>
            <a:pPr lvl="0" eaLnBrk="0" fontAlgn="base" hangingPunct="0">
              <a:spcBef>
                <a:spcPct val="0"/>
              </a:spcBef>
              <a:spcAft>
                <a:spcPct val="0"/>
              </a:spcAft>
            </a:pPr>
            <a:endParaRPr lang="en-US" sz="1600" dirty="0" smtClean="0">
              <a:latin typeface="Century Gothic" pitchFamily="34" charset="0"/>
              <a:ea typeface="Lucida Sans Unicode" pitchFamily="34" charset="0"/>
              <a:cs typeface="Times New Roman" pitchFamily="18" charset="0"/>
            </a:endParaRPr>
          </a:p>
          <a:p>
            <a:pPr lvl="0" eaLnBrk="0" fontAlgn="base" hangingPunct="0">
              <a:spcBef>
                <a:spcPct val="0"/>
              </a:spcBef>
              <a:spcAft>
                <a:spcPct val="0"/>
              </a:spcAft>
            </a:pPr>
            <a:r>
              <a:rPr lang="en-US" sz="1600" dirty="0" smtClean="0">
                <a:latin typeface="Century Gothic" pitchFamily="34" charset="0"/>
                <a:ea typeface="Lucida Sans Unicode" pitchFamily="34" charset="0"/>
                <a:cs typeface="Times New Roman" pitchFamily="18" charset="0"/>
              </a:rPr>
              <a:t>For long-term maintenance (after 10 </a:t>
            </a:r>
            <a:r>
              <a:rPr lang="en-US" sz="1600" dirty="0" smtClean="0">
                <a:latin typeface="Century Gothic" pitchFamily="34" charset="0"/>
                <a:ea typeface="Lucida Sans Unicode" pitchFamily="34" charset="0"/>
                <a:cs typeface="Times New Roman" pitchFamily="18" charset="0"/>
              </a:rPr>
              <a:t>to </a:t>
            </a:r>
            <a:r>
              <a:rPr lang="en-US" sz="1600" dirty="0" smtClean="0">
                <a:latin typeface="Century Gothic" pitchFamily="34" charset="0"/>
                <a:ea typeface="Lucida Sans Unicode" pitchFamily="34" charset="0"/>
                <a:cs typeface="Times New Roman" pitchFamily="18" charset="0"/>
              </a:rPr>
              <a:t>20 years</a:t>
            </a:r>
            <a:r>
              <a:rPr lang="en-US" sz="1600" dirty="0" smtClean="0">
                <a:latin typeface="Century Gothic" pitchFamily="34" charset="0"/>
                <a:ea typeface="Lucida Sans Unicode" pitchFamily="34" charset="0"/>
                <a:cs typeface="Times New Roman" pitchFamily="18" charset="0"/>
              </a:rPr>
              <a:t>), </a:t>
            </a:r>
            <a:r>
              <a:rPr lang="en-US" sz="1600" dirty="0" smtClean="0">
                <a:latin typeface="Century Gothic" pitchFamily="34" charset="0"/>
                <a:ea typeface="Lucida Sans Unicode" pitchFamily="34" charset="0"/>
                <a:cs typeface="Times New Roman" pitchFamily="18" charset="0"/>
              </a:rPr>
              <a:t>the tree structures should be checked for </a:t>
            </a:r>
            <a:r>
              <a:rPr lang="en-US" sz="1600" dirty="0" smtClean="0">
                <a:latin typeface="Century Gothic" pitchFamily="34" charset="0"/>
                <a:ea typeface="Lucida Sans Unicode" pitchFamily="34" charset="0"/>
                <a:cs typeface="Times New Roman" pitchFamily="18" charset="0"/>
              </a:rPr>
              <a:t>corrosion, </a:t>
            </a:r>
            <a:r>
              <a:rPr lang="en-US" sz="1600" dirty="0" smtClean="0">
                <a:latin typeface="Century Gothic" pitchFamily="34" charset="0"/>
                <a:ea typeface="Lucida Sans Unicode" pitchFamily="34" charset="0"/>
                <a:cs typeface="Times New Roman" pitchFamily="18" charset="0"/>
              </a:rPr>
              <a:t>which should be removed by grinding or </a:t>
            </a:r>
            <a:r>
              <a:rPr lang="en-US" sz="1600" dirty="0" smtClean="0">
                <a:latin typeface="Century Gothic" pitchFamily="34" charset="0"/>
                <a:ea typeface="Lucida Sans Unicode" pitchFamily="34" charset="0"/>
                <a:cs typeface="Times New Roman" pitchFamily="18" charset="0"/>
              </a:rPr>
              <a:t>acid-etching. </a:t>
            </a:r>
            <a:br>
              <a:rPr lang="en-US" sz="1600" dirty="0" smtClean="0">
                <a:latin typeface="Century Gothic" pitchFamily="34" charset="0"/>
                <a:ea typeface="Lucida Sans Unicode" pitchFamily="34" charset="0"/>
                <a:cs typeface="Times New Roman" pitchFamily="18" charset="0"/>
              </a:rPr>
            </a:br>
            <a:r>
              <a:rPr lang="en-US" sz="1600" dirty="0" smtClean="0">
                <a:latin typeface="Century Gothic" pitchFamily="34" charset="0"/>
                <a:ea typeface="Lucida Sans Unicode" pitchFamily="34" charset="0"/>
                <a:cs typeface="Times New Roman" pitchFamily="18" charset="0"/>
              </a:rPr>
              <a:t>Weld </a:t>
            </a:r>
            <a:r>
              <a:rPr lang="en-US" sz="1600" dirty="0" smtClean="0">
                <a:latin typeface="Century Gothic" pitchFamily="34" charset="0"/>
                <a:ea typeface="Lucida Sans Unicode" pitchFamily="34" charset="0"/>
                <a:cs typeface="Times New Roman" pitchFamily="18" charset="0"/>
              </a:rPr>
              <a:t>metal can be added if weakening of joints is noted.</a:t>
            </a:r>
            <a:endParaRPr lang="en-US" sz="1600" dirty="0" smtClean="0">
              <a:latin typeface="Century Gothic" pitchFamily="34" charset="0"/>
            </a:endParaRPr>
          </a:p>
          <a:p>
            <a:pPr lvl="0" eaLnBrk="0" fontAlgn="base" hangingPunct="0">
              <a:spcBef>
                <a:spcPct val="0"/>
              </a:spcBef>
              <a:spcAft>
                <a:spcPct val="0"/>
              </a:spcAft>
            </a:pPr>
            <a:endParaRPr lang="en-US" sz="1400" b="1" dirty="0" smtClean="0">
              <a:latin typeface="Century Gothic" pitchFamily="34" charset="0"/>
              <a:ea typeface="Lucida Sans Unicode" pitchFamily="34" charset="0"/>
              <a:cs typeface="Times New Roman" pitchFamily="18" charset="0"/>
            </a:endParaRPr>
          </a:p>
          <a:p>
            <a:pPr lvl="0" eaLnBrk="0" fontAlgn="base" hangingPunct="0">
              <a:spcBef>
                <a:spcPct val="0"/>
              </a:spcBef>
              <a:spcAft>
                <a:spcPct val="0"/>
              </a:spcAft>
            </a:pPr>
            <a:endParaRPr lang="en-US" sz="1400" b="1" dirty="0" smtClean="0">
              <a:latin typeface="Century Gothic" pitchFamily="34" charset="0"/>
              <a:ea typeface="Lucida Sans Unicode" pitchFamily="34" charset="0"/>
              <a:cs typeface="Times New Roman" pitchFamily="18" charset="0"/>
            </a:endParaRPr>
          </a:p>
          <a:p>
            <a:pPr lvl="0" eaLnBrk="0" fontAlgn="base" hangingPunct="0">
              <a:spcBef>
                <a:spcPct val="0"/>
              </a:spcBef>
              <a:spcAft>
                <a:spcPct val="0"/>
              </a:spcAft>
            </a:pPr>
            <a:r>
              <a:rPr lang="en-US" sz="2400" b="1" dirty="0" smtClean="0">
                <a:latin typeface="Century Gothic" pitchFamily="34" charset="0"/>
                <a:ea typeface="Lucida Sans Unicode" pitchFamily="34" charset="0"/>
                <a:cs typeface="Times New Roman" pitchFamily="18" charset="0"/>
              </a:rPr>
              <a:t>Timeline</a:t>
            </a:r>
          </a:p>
          <a:p>
            <a:pPr lvl="0" eaLnBrk="0" fontAlgn="base" hangingPunct="0">
              <a:spcBef>
                <a:spcPct val="0"/>
              </a:spcBef>
              <a:spcAft>
                <a:spcPct val="0"/>
              </a:spcAft>
            </a:pPr>
            <a:endParaRPr lang="en-US" sz="1400" dirty="0" smtClean="0">
              <a:latin typeface="Century Gothic" pitchFamily="34" charset="0"/>
            </a:endParaRPr>
          </a:p>
          <a:p>
            <a:pPr lvl="0" eaLnBrk="0" fontAlgn="base" hangingPunct="0">
              <a:spcBef>
                <a:spcPct val="0"/>
              </a:spcBef>
              <a:spcAft>
                <a:spcPct val="0"/>
              </a:spcAft>
            </a:pPr>
            <a:r>
              <a:rPr lang="en-US" sz="1600" dirty="0" smtClean="0">
                <a:latin typeface="Century Gothic" pitchFamily="34" charset="0"/>
                <a:ea typeface="Lucida Sans Unicode" pitchFamily="34" charset="0"/>
                <a:cs typeface="Times New Roman" pitchFamily="18" charset="0"/>
              </a:rPr>
              <a:t>Stamped Drawings    	March 2009</a:t>
            </a:r>
            <a:endParaRPr lang="en-US" sz="1600" dirty="0" smtClean="0">
              <a:latin typeface="Century Gothic" pitchFamily="34" charset="0"/>
            </a:endParaRPr>
          </a:p>
          <a:p>
            <a:pPr lvl="0" eaLnBrk="0" fontAlgn="base" hangingPunct="0">
              <a:spcBef>
                <a:spcPct val="0"/>
              </a:spcBef>
              <a:spcAft>
                <a:spcPct val="0"/>
              </a:spcAft>
            </a:pPr>
            <a:r>
              <a:rPr lang="en-US" sz="1600" dirty="0" smtClean="0">
                <a:latin typeface="Century Gothic" pitchFamily="34" charset="0"/>
                <a:ea typeface="Lucida Sans Unicode" pitchFamily="34" charset="0"/>
                <a:cs typeface="Times New Roman" pitchFamily="18" charset="0"/>
              </a:rPr>
              <a:t>Purchase Materials        	April 2009</a:t>
            </a:r>
            <a:endParaRPr lang="en-US" sz="1600" dirty="0" smtClean="0">
              <a:latin typeface="Century Gothic" pitchFamily="34" charset="0"/>
            </a:endParaRPr>
          </a:p>
          <a:p>
            <a:pPr lvl="0" eaLnBrk="0" fontAlgn="base" hangingPunct="0">
              <a:spcBef>
                <a:spcPct val="0"/>
              </a:spcBef>
              <a:spcAft>
                <a:spcPct val="0"/>
              </a:spcAft>
            </a:pPr>
            <a:r>
              <a:rPr lang="en-US" sz="1600" dirty="0" smtClean="0">
                <a:latin typeface="Century Gothic" pitchFamily="34" charset="0"/>
                <a:ea typeface="Lucida Sans Unicode" pitchFamily="34" charset="0"/>
                <a:cs typeface="Times New Roman" pitchFamily="18" charset="0"/>
              </a:rPr>
              <a:t>50% completion    		September 2009</a:t>
            </a:r>
            <a:endParaRPr lang="en-US" sz="1600" dirty="0" smtClean="0">
              <a:latin typeface="Century Gothic" pitchFamily="34" charset="0"/>
            </a:endParaRPr>
          </a:p>
          <a:p>
            <a:pPr lvl="0" eaLnBrk="0" fontAlgn="base" hangingPunct="0">
              <a:spcBef>
                <a:spcPct val="0"/>
              </a:spcBef>
              <a:spcAft>
                <a:spcPct val="0"/>
              </a:spcAft>
            </a:pPr>
            <a:r>
              <a:rPr lang="en-US" sz="1600" dirty="0" smtClean="0">
                <a:latin typeface="Century Gothic" pitchFamily="34" charset="0"/>
                <a:ea typeface="Lucida Sans Unicode" pitchFamily="34" charset="0"/>
                <a:cs typeface="Times New Roman" pitchFamily="18" charset="0"/>
              </a:rPr>
              <a:t>Permits                          	(not required)</a:t>
            </a:r>
            <a:endParaRPr lang="en-US" sz="1600" dirty="0" smtClean="0">
              <a:latin typeface="Century Gothic" pitchFamily="34" charset="0"/>
            </a:endParaRPr>
          </a:p>
          <a:p>
            <a:pPr lvl="0" eaLnBrk="0" fontAlgn="base" hangingPunct="0">
              <a:spcBef>
                <a:spcPct val="0"/>
              </a:spcBef>
              <a:spcAft>
                <a:spcPct val="0"/>
              </a:spcAft>
            </a:pPr>
            <a:r>
              <a:rPr lang="en-US" sz="1600" dirty="0" smtClean="0">
                <a:latin typeface="Century Gothic" pitchFamily="34" charset="0"/>
                <a:ea typeface="Lucida Sans Unicode" pitchFamily="34" charset="0"/>
                <a:cs typeface="Times New Roman" pitchFamily="18" charset="0"/>
              </a:rPr>
              <a:t>100% completion  		March 2010</a:t>
            </a:r>
            <a:endParaRPr lang="en-US" sz="1600" dirty="0" smtClean="0">
              <a:latin typeface="Century Gothic" pitchFamily="34" charset="0"/>
            </a:endParaRPr>
          </a:p>
          <a:p>
            <a:pPr lvl="0" eaLnBrk="0" fontAlgn="base" hangingPunct="0">
              <a:spcBef>
                <a:spcPct val="0"/>
              </a:spcBef>
              <a:spcAft>
                <a:spcPct val="0"/>
              </a:spcAft>
            </a:pPr>
            <a:r>
              <a:rPr lang="en-US" sz="1600" dirty="0" smtClean="0">
                <a:latin typeface="Century Gothic" pitchFamily="34" charset="0"/>
                <a:ea typeface="Lucida Sans Unicode" pitchFamily="34" charset="0"/>
                <a:cs typeface="Times New Roman" pitchFamily="18" charset="0"/>
              </a:rPr>
              <a:t>Installation                  	</a:t>
            </a:r>
            <a:r>
              <a:rPr lang="en-US" sz="1600" dirty="0" smtClean="0">
                <a:latin typeface="Century Gothic" pitchFamily="34" charset="0"/>
                <a:ea typeface="Lucida Sans Unicode" pitchFamily="34" charset="0"/>
                <a:cs typeface="Times New Roman" pitchFamily="18" charset="0"/>
              </a:rPr>
              <a:t>March </a:t>
            </a:r>
            <a:r>
              <a:rPr lang="en-US" sz="1600" dirty="0" smtClean="0">
                <a:latin typeface="Century Gothic" pitchFamily="34" charset="0"/>
                <a:ea typeface="Lucida Sans Unicode" pitchFamily="34" charset="0"/>
                <a:cs typeface="Times New Roman" pitchFamily="18" charset="0"/>
              </a:rPr>
              <a:t>2010</a:t>
            </a:r>
            <a:endParaRPr lang="en-US" sz="1600" dirty="0" smtClean="0">
              <a:latin typeface="Century Gothic" pitchFamily="34" charset="0"/>
            </a:endParaRPr>
          </a:p>
        </p:txBody>
      </p:sp>
      <p:sp>
        <p:nvSpPr>
          <p:cNvPr id="4" name="TextBox 3"/>
          <p:cNvSpPr txBox="1"/>
          <p:nvPr/>
        </p:nvSpPr>
        <p:spPr>
          <a:xfrm>
            <a:off x="1752600" y="63246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MAINTENANCE &amp; TIMELINE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990600" y="304800"/>
            <a:ext cx="7315200" cy="59554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defTabSz="9144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Skagit Valley College Artwork</a:t>
            </a:r>
            <a:endParaRPr kumimoji="0" lang="en-US" sz="20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Washington State Arts Commission</a:t>
            </a:r>
            <a:endParaRPr kumimoji="0" lang="en-US" sz="20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200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Fabrication Budget</a:t>
            </a:r>
            <a:endParaRPr kumimoji="0" lang="en-US" sz="200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endParaRPr kumimoji="0" lang="en-US" sz="1300" b="1" i="0" u="sng" strike="noStrike" cap="none" normalizeH="0" baseline="0" dirty="0" smtClean="0">
              <a:ln>
                <a:noFill/>
              </a:ln>
              <a:solidFill>
                <a:schemeClr val="tx1"/>
              </a:solidFill>
              <a:effectLst/>
              <a:latin typeface="Century Gothic" pitchFamily="34" charset="0"/>
              <a:ea typeface="Calibri" pitchFamily="34" charset="0"/>
              <a:cs typeface="Times New Roman" pitchFamily="18"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1" i="0" u="sng"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Fabrication</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Materials</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	stainless steel + hardware 	$12,000.00</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	miscellaneous supplies	</a:t>
            </a: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$5,000.00</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Labor 			$30,000.00</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Century Gothic" pitchFamily="34" charset="0"/>
                <a:ea typeface="Calibri" pitchFamily="34" charset="0"/>
                <a:cs typeface="Times New Roman" pitchFamily="18" charset="0"/>
              </a:rPr>
              <a:t>Subconsultants</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	structural engineer 		$1,500.68</a:t>
            </a:r>
            <a:endParaRPr kumimoji="0" lang="en-US" sz="1400" b="1" i="0" u="sng" strike="noStrike" cap="none" normalizeH="0" baseline="0" dirty="0" smtClean="0">
              <a:ln>
                <a:noFill/>
              </a:ln>
              <a:solidFill>
                <a:schemeClr val="tx1"/>
              </a:solidFill>
              <a:effectLst/>
              <a:latin typeface="Century Gothic" pitchFamily="34" charset="0"/>
              <a:ea typeface="Calibri" pitchFamily="34" charset="0"/>
              <a:cs typeface="Times New Roman" pitchFamily="18"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1" i="0" u="sng"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Installation</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Labor 			$2,200.00</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Truck Rental 			$500.00</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Subcontractors</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	man lift + operator 		$5,000.00</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Plaque  			$400.00</a:t>
            </a:r>
            <a:endParaRPr kumimoji="0" lang="en-US" sz="1400" b="1" i="0" u="sng" strike="noStrike" cap="none" normalizeH="0" baseline="0" dirty="0" smtClean="0">
              <a:ln>
                <a:noFill/>
              </a:ln>
              <a:solidFill>
                <a:schemeClr val="tx1"/>
              </a:solidFill>
              <a:effectLst/>
              <a:latin typeface="Century Gothic" pitchFamily="34" charset="0"/>
              <a:ea typeface="Calibri" pitchFamily="34" charset="0"/>
              <a:cs typeface="Times New Roman" pitchFamily="18"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1" i="0" u="sng"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Other Costs</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Permits 			$300.00</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Documentation 		</a:t>
            </a: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a:t>
            </a: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500.00</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Public Event 			$200.00</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Insurance 			$780.00</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Contingency 			$6,421.87</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Artist's fee			$6,480.26</a:t>
            </a:r>
            <a:endParaRPr kumimoji="0" lang="en-US" sz="1400" b="0" i="0" u="none" strike="noStrike" cap="none" normalizeH="0" baseline="0" dirty="0" smtClean="0">
              <a:ln>
                <a:noFill/>
              </a:ln>
              <a:solidFill>
                <a:schemeClr val="tx1"/>
              </a:solidFill>
              <a:effectLst/>
              <a:latin typeface="Century Gothic" pitchFamily="34"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State Sales Tax (8.2%) 		$5,845.19</a:t>
            </a:r>
            <a:endParaRPr kumimoji="0" lang="en-US" sz="1400" b="1"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endParaRPr>
          </a:p>
          <a:p>
            <a:pPr marL="0" marR="0" lvl="0" indent="457200"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Total 				$77,128.00</a:t>
            </a:r>
            <a:endParaRPr kumimoji="0" lang="en-US" sz="1400" b="0" i="0" u="none" strike="noStrike" cap="none" normalizeH="0" baseline="0" dirty="0" smtClean="0">
              <a:ln>
                <a:noFill/>
              </a:ln>
              <a:solidFill>
                <a:schemeClr val="tx1"/>
              </a:solidFill>
              <a:effectLst/>
              <a:latin typeface="Century Gothic" pitchFamily="34" charset="0"/>
            </a:endParaRPr>
          </a:p>
        </p:txBody>
      </p:sp>
      <p:sp>
        <p:nvSpPr>
          <p:cNvPr id="4" name="TextBox 3"/>
          <p:cNvSpPr txBox="1"/>
          <p:nvPr/>
        </p:nvSpPr>
        <p:spPr>
          <a:xfrm>
            <a:off x="1752600" y="63246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FABRICATION BUDGET </a:t>
            </a:r>
            <a:r>
              <a:rPr lang="en-US" b="1" dirty="0" smtClean="0">
                <a:solidFill>
                  <a:schemeClr val="bg1">
                    <a:lumMod val="50000"/>
                  </a:schemeClr>
                </a:solidFill>
                <a:latin typeface="Century Gothic" pitchFamily="34" charset="0"/>
              </a:rPr>
              <a:t>— </a:t>
            </a:r>
            <a:r>
              <a:rPr lang="en-US" b="1" dirty="0" smtClean="0">
                <a:solidFill>
                  <a:schemeClr val="bg1">
                    <a:lumMod val="50000"/>
                  </a:schemeClr>
                </a:solidFill>
                <a:latin typeface="Century Gothic" pitchFamily="34" charset="0"/>
              </a:rPr>
              <a:t>ARTIST’S PROPOSAL</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totype_small.jpg"/>
          <p:cNvPicPr>
            <a:picLocks noChangeAspect="1"/>
          </p:cNvPicPr>
          <p:nvPr/>
        </p:nvPicPr>
        <p:blipFill>
          <a:blip r:embed="rId2" cstate="print"/>
          <a:stretch>
            <a:fillRect/>
          </a:stretch>
        </p:blipFill>
        <p:spPr>
          <a:xfrm>
            <a:off x="2667000" y="685800"/>
            <a:ext cx="3657600" cy="5486400"/>
          </a:xfrm>
          <a:prstGeom prst="rect">
            <a:avLst/>
          </a:prstGeom>
        </p:spPr>
      </p:pic>
      <p:sp>
        <p:nvSpPr>
          <p:cNvPr id="5" name="TextBox 4"/>
          <p:cNvSpPr txBox="1"/>
          <p:nvPr/>
        </p:nvSpPr>
        <p:spPr>
          <a:xfrm>
            <a:off x="1752600" y="63246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ARTIST’S PROTOTYPE</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totype detail_small.jpg"/>
          <p:cNvPicPr>
            <a:picLocks noChangeAspect="1"/>
          </p:cNvPicPr>
          <p:nvPr/>
        </p:nvPicPr>
        <p:blipFill>
          <a:blip r:embed="rId2" cstate="print"/>
          <a:stretch>
            <a:fillRect/>
          </a:stretch>
        </p:blipFill>
        <p:spPr>
          <a:xfrm>
            <a:off x="457200" y="685800"/>
            <a:ext cx="8225035" cy="5486400"/>
          </a:xfrm>
          <a:prstGeom prst="rect">
            <a:avLst/>
          </a:prstGeom>
        </p:spPr>
      </p:pic>
      <p:sp>
        <p:nvSpPr>
          <p:cNvPr id="4" name="TextBox 3"/>
          <p:cNvSpPr txBox="1"/>
          <p:nvPr/>
        </p:nvSpPr>
        <p:spPr>
          <a:xfrm>
            <a:off x="1752600" y="6324600"/>
            <a:ext cx="6629400" cy="369332"/>
          </a:xfrm>
          <a:prstGeom prst="rect">
            <a:avLst/>
          </a:prstGeom>
          <a:noFill/>
        </p:spPr>
        <p:txBody>
          <a:bodyPr wrap="square" rtlCol="0">
            <a:spAutoFit/>
          </a:bodyPr>
          <a:lstStyle/>
          <a:p>
            <a:pPr algn="r"/>
            <a:r>
              <a:rPr lang="en-US" b="1" dirty="0" smtClean="0">
                <a:solidFill>
                  <a:schemeClr val="bg1">
                    <a:lumMod val="50000"/>
                  </a:schemeClr>
                </a:solidFill>
                <a:latin typeface="Century Gothic" pitchFamily="34" charset="0"/>
              </a:rPr>
              <a:t>ARTIST’S PROTOTYPE</a:t>
            </a:r>
            <a:endParaRPr lang="en-US" b="1" dirty="0">
              <a:solidFill>
                <a:schemeClr val="bg1">
                  <a:lumMod val="50000"/>
                </a:schemeClr>
              </a:solidFill>
              <a:latin typeface="Century Gothic"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1748</TotalTime>
  <Words>1995</Words>
  <Application>Microsoft Office PowerPoint</Application>
  <PresentationFormat>On-screen Show (4:3)</PresentationFormat>
  <Paragraphs>235</Paragraphs>
  <Slides>46</Slides>
  <Notes>5</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Slide 1</vt:lpstr>
      <vt:lpstr>Fractal Tree Archway</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Endless</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Company>ArtsWA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Endless</dc:title>
  <dc:creator>Rebecca Solverson</dc:creator>
  <cp:lastModifiedBy>Cathy Cochrane</cp:lastModifiedBy>
  <cp:revision>24</cp:revision>
  <dcterms:created xsi:type="dcterms:W3CDTF">2013-10-04T21:25:01Z</dcterms:created>
  <dcterms:modified xsi:type="dcterms:W3CDTF">2013-10-15T22:53:38Z</dcterms:modified>
</cp:coreProperties>
</file>